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257" r:id="rId4"/>
    <p:sldId id="281" r:id="rId5"/>
    <p:sldId id="282" r:id="rId6"/>
    <p:sldId id="283" r:id="rId7"/>
    <p:sldId id="285" r:id="rId8"/>
    <p:sldId id="284" r:id="rId9"/>
    <p:sldId id="265" r:id="rId10"/>
    <p:sldId id="275" r:id="rId11"/>
    <p:sldId id="292" r:id="rId12"/>
    <p:sldId id="293" r:id="rId13"/>
    <p:sldId id="291" r:id="rId14"/>
    <p:sldId id="287" r:id="rId15"/>
    <p:sldId id="289" r:id="rId16"/>
    <p:sldId id="288" r:id="rId17"/>
    <p:sldId id="295" r:id="rId18"/>
    <p:sldId id="298" r:id="rId19"/>
    <p:sldId id="299" r:id="rId20"/>
    <p:sldId id="300" r:id="rId21"/>
    <p:sldId id="301" r:id="rId22"/>
    <p:sldId id="31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oleObject" Target="Macintosh%20HD:Users:JVPimentel:Documents:Work:AmCham-TAPP:Activities:Anniversary%20Assessment:Figures,%20Tables,%20and%20Reports:Part%201%20Tables%20and%20Figures%20MASTERFILE_09.25.14.xlsx" TargetMode="External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oleObject" Target="Macintosh%20HD:Users:JVPimentel:Documents:Work:AmCham-TAPP:TO%20BE%20ORGANIZED:Assessment%20Tables%20and%20Figures:Part%204%20Tables%20and%20FiguresMASTERFILE_updated%2002.22.14.xlsx" TargetMode="External"/><Relationship Id="rId3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image" Target="../media/image21.jpg"/><Relationship Id="rId3" Type="http://schemas.openxmlformats.org/officeDocument/2006/relationships/oleObject" Target="file:///C:\Users\NEDA\Desktop\ALLAN%20My%20Documents%20Files\Downloads\table1_with%20cha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Relationship Id="rId2" Type="http://schemas.openxmlformats.org/officeDocument/2006/relationships/oleObject" Target="Macintosh%20HD:Users:JVPimentel:Documents:Work:AmCham-TAPP:Activities:Anniversary%20Assessment:Figures,%20Tables,%20and%20Reports:Part%203%20Tables%20and%20Figures%20MASTERFILE_updated%2011.10.14.xlsx" TargetMode="External"/><Relationship Id="rId3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Relationship Id="rId2" Type="http://schemas.openxmlformats.org/officeDocument/2006/relationships/oleObject" Target="Macintosh%20HD:Users:JVPimentel:Documents:Work:AmCham-TAPP:Activities:Meetings%20and%20Advocacy%20Works:TAPP%20Meetings%20with%20Partners:Other:Academe:Johns%20Hopkins:Part%204%20Tables%20and%20FiguresMASTERFILE_updated%2011.14.14.xlsx" TargetMode="External"/><Relationship Id="rId3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oleObject" Target="Macintosh%20HD:Users:JVPimentel:Documents:Work:AmCham-TAPP:Activities:Anniversary%20Assessment:Figures,%20Tables,%20and%20Reports:Part%201%20Tables%20and%20Figures%20MASTERFILE_11.14.14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oleObject" Target="Macintosh%20HD:Users:JVPimentel:Documents:Work:AmCham-TAPP:Activities:Anniversary%20Assessment:Figures,%20Tables,%20and%20Reports:Part%202%20Tables%20and%20Figures_MASTERFILE_updated%209.25.2014.xlsx" TargetMode="External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oleObject" Target="Macintosh%20HD:Users:JVPimentel:Documents:Work:AmCham-TAPP:Activities:Anniversary%20Assessment:Figures,%20Tables,%20and%20Reports:Part%202%20Tables%20and%20Figures_MASTERFILE_updated%2011.10.2014.xlsx" TargetMode="External"/><Relationship Id="rId3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oleObject" Target="Macintosh%20HD:Users:JVPimentel:Documents:Work:AmCham-TAPP:Activities:Anniversary%20Assessment:Figures,%20Tables,%20and%20Reports:Part%202%20Tables%20and%20Figures_MASTERFILE_updated%2011.10.2014.xlsx" TargetMode="External"/><Relationship Id="rId3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oleObject" Target="Macintosh%20HD:Users:JVPimentel:Documents:Work:AmCham-TAPP:Activities:Anniversary%20Assessment:Figures,%20Tables,%20and%20Reports:Part%201%20Tables%20and%20Figures%20MASTERFILE_11.14.14.xlsx" TargetMode="External"/><Relationship Id="rId3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oleObject" Target="Macintosh%20HD:Users:JVPimentel:Downloads:Part%203%20Tables%20and%20Figures%20MASTERFILE_updated%2011.10.14.xlsx" TargetMode="External"/><Relationship Id="rId3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oleObject" Target="Macintosh%20HD:Users:JVPimentel:Downloads:Part%203%20Tables%20and%20Figures%20MASTERFILE_updated%2011.10.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oleObject" Target="Macintosh%20HD:Users:JVPimentel:Documents:Work:AmCham-TAPP:Activities:Meetings%20and%20Advocacy%20Works:TAPP%20Meetings%20with%20Partners:Other:Academe:Johns%20Hopkins:Part%203%20Tables%20and%20Figures%20MASTERFILE_updated%2011.10.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PH"/>
              <a:t>Real GDP Growth Rates, ASEAN-6, 1990-2014f</a:t>
            </a:r>
          </a:p>
        </c:rich>
      </c:tx>
      <c:layout>
        <c:manualLayout>
          <c:xMode val="edge"/>
          <c:yMode val="edge"/>
          <c:x val="0.286206322270586"/>
          <c:y val="0.0185186721254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09002624671916"/>
          <c:y val="0.12037037037037"/>
          <c:w val="0.888544181977244"/>
          <c:h val="0.65881853310003"/>
        </c:manualLayout>
      </c:layout>
      <c:lineChart>
        <c:grouping val="standard"/>
        <c:varyColors val="0"/>
        <c:ser>
          <c:idx val="2"/>
          <c:order val="0"/>
          <c:tx>
            <c:strRef>
              <c:f>'F2-3'!$A$16</c:f>
              <c:strCache>
                <c:ptCount val="1"/>
                <c:pt idx="0">
                  <c:v>Philippines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1"/>
              <c:layout>
                <c:manualLayout>
                  <c:x val="-0.0281844988363353"/>
                  <c:y val="0.017510330836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0.0563689976726705"/>
                  <c:y val="-0.0328320426645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0281844988363354"/>
                  <c:y val="-0.0393984167282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0"/>
                  <c:y val="-0.0131329204732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'F2-3'!$AG$13:$BE$13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2014f</c:v>
                </c:pt>
              </c:strCache>
            </c:strRef>
          </c:cat>
          <c:val>
            <c:numRef>
              <c:f>'F2-3'!$AG$16:$BE$16</c:f>
              <c:numCache>
                <c:formatCode>0.0%</c:formatCode>
                <c:ptCount val="25"/>
                <c:pt idx="0">
                  <c:v>0.0303696629342012</c:v>
                </c:pt>
                <c:pt idx="1">
                  <c:v>-0.00578334651514581</c:v>
                </c:pt>
                <c:pt idx="2">
                  <c:v>0.00337603032426045</c:v>
                </c:pt>
                <c:pt idx="3">
                  <c:v>0.0211630717958775</c:v>
                </c:pt>
                <c:pt idx="4">
                  <c:v>0.0438762333890878</c:v>
                </c:pt>
                <c:pt idx="5">
                  <c:v>0.0467869222096956</c:v>
                </c:pt>
                <c:pt idx="6">
                  <c:v>0.0584587347174863</c:v>
                </c:pt>
                <c:pt idx="7">
                  <c:v>0.0518536227463467</c:v>
                </c:pt>
                <c:pt idx="8">
                  <c:v>-0.00576722189192978</c:v>
                </c:pt>
                <c:pt idx="9">
                  <c:v>0.0308192676376922</c:v>
                </c:pt>
                <c:pt idx="10">
                  <c:v>0.0441121250760688</c:v>
                </c:pt>
                <c:pt idx="11">
                  <c:v>0.0289399241040951</c:v>
                </c:pt>
                <c:pt idx="12">
                  <c:v>0.0364589813979631</c:v>
                </c:pt>
                <c:pt idx="13">
                  <c:v>0.0497036373150097</c:v>
                </c:pt>
                <c:pt idx="14">
                  <c:v>0.0669763642615813</c:v>
                </c:pt>
                <c:pt idx="15">
                  <c:v>0.0477766346077162</c:v>
                </c:pt>
                <c:pt idx="16">
                  <c:v>0.0524295304039104</c:v>
                </c:pt>
                <c:pt idx="17">
                  <c:v>0.0661666850446494</c:v>
                </c:pt>
                <c:pt idx="18">
                  <c:v>0.0415275714571264</c:v>
                </c:pt>
                <c:pt idx="19">
                  <c:v>0.0114833040885938</c:v>
                </c:pt>
                <c:pt idx="20">
                  <c:v>0.0763226391525637</c:v>
                </c:pt>
                <c:pt idx="21">
                  <c:v>0.0363868073563242</c:v>
                </c:pt>
                <c:pt idx="22">
                  <c:v>0.0681454070778177</c:v>
                </c:pt>
                <c:pt idx="23">
                  <c:v>0.0716287356145216</c:v>
                </c:pt>
                <c:pt idx="24">
                  <c:v>0.06468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'F2-3'!$A$14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'F2-3'!$AG$13:$BE$13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2014f</c:v>
                </c:pt>
              </c:strCache>
            </c:strRef>
          </c:cat>
          <c:val>
            <c:numRef>
              <c:f>'F2-3'!$AG$14:$BE$14</c:f>
              <c:numCache>
                <c:formatCode>0.0%</c:formatCode>
                <c:ptCount val="25"/>
                <c:pt idx="0">
                  <c:v>0.0900157322165078</c:v>
                </c:pt>
                <c:pt idx="1">
                  <c:v>0.0892779614534049</c:v>
                </c:pt>
                <c:pt idx="2">
                  <c:v>0.0722050160358132</c:v>
                </c:pt>
                <c:pt idx="3">
                  <c:v>0.0725407541211031</c:v>
                </c:pt>
                <c:pt idx="4">
                  <c:v>0.0754006667940229</c:v>
                </c:pt>
                <c:pt idx="5">
                  <c:v>0.0839635804474309</c:v>
                </c:pt>
                <c:pt idx="6">
                  <c:v>0.076427862842614</c:v>
                </c:pt>
                <c:pt idx="7">
                  <c:v>0.046998725423345</c:v>
                </c:pt>
                <c:pt idx="8">
                  <c:v>-0.131267239347105</c:v>
                </c:pt>
                <c:pt idx="9">
                  <c:v>0.00791129835615507</c:v>
                </c:pt>
                <c:pt idx="10">
                  <c:v>0.0492006459731877</c:v>
                </c:pt>
                <c:pt idx="11">
                  <c:v>0.0364346644721547</c:v>
                </c:pt>
                <c:pt idx="12">
                  <c:v>0.0449947539085689</c:v>
                </c:pt>
                <c:pt idx="13">
                  <c:v>0.0478036912167579</c:v>
                </c:pt>
                <c:pt idx="14">
                  <c:v>0.0503087394501789</c:v>
                </c:pt>
                <c:pt idx="15">
                  <c:v>0.0569257130383465</c:v>
                </c:pt>
                <c:pt idx="16">
                  <c:v>0.0550095178520269</c:v>
                </c:pt>
                <c:pt idx="17">
                  <c:v>0.0634502224454879</c:v>
                </c:pt>
                <c:pt idx="18">
                  <c:v>0.0601370250263284</c:v>
                </c:pt>
                <c:pt idx="19">
                  <c:v>0.0462887224809636</c:v>
                </c:pt>
                <c:pt idx="20">
                  <c:v>0.0622385418062336</c:v>
                </c:pt>
                <c:pt idx="21">
                  <c:v>0.0648563283995378</c:v>
                </c:pt>
                <c:pt idx="22">
                  <c:v>0.0626367050979076</c:v>
                </c:pt>
                <c:pt idx="23">
                  <c:v>0.0578122417846865</c:v>
                </c:pt>
                <c:pt idx="24">
                  <c:v>0.0536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'F2-3'!$A$18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'F2-3'!$AG$13:$BE$13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2014f</c:v>
                </c:pt>
              </c:strCache>
            </c:strRef>
          </c:cat>
          <c:val>
            <c:numRef>
              <c:f>'F2-3'!$AG$18:$BE$18</c:f>
              <c:numCache>
                <c:formatCode>0.0%</c:formatCode>
                <c:ptCount val="25"/>
                <c:pt idx="0">
                  <c:v>0.111671585403107</c:v>
                </c:pt>
                <c:pt idx="1">
                  <c:v>0.0855826059191254</c:v>
                </c:pt>
                <c:pt idx="2">
                  <c:v>0.0808339321506548</c:v>
                </c:pt>
                <c:pt idx="3">
                  <c:v>0.0825103845350546</c:v>
                </c:pt>
                <c:pt idx="4">
                  <c:v>0.089871818671551</c:v>
                </c:pt>
                <c:pt idx="5">
                  <c:v>0.0923748825221027</c:v>
                </c:pt>
                <c:pt idx="6">
                  <c:v>0.0590134811554121</c:v>
                </c:pt>
                <c:pt idx="7">
                  <c:v>-0.0137138156523295</c:v>
                </c:pt>
                <c:pt idx="8">
                  <c:v>-0.105099691458028</c:v>
                </c:pt>
                <c:pt idx="9">
                  <c:v>0.0444763419814799</c:v>
                </c:pt>
                <c:pt idx="10">
                  <c:v>0.0475007039041944</c:v>
                </c:pt>
                <c:pt idx="11">
                  <c:v>0.0216726427095324</c:v>
                </c:pt>
                <c:pt idx="12">
                  <c:v>0.0531757375144008</c:v>
                </c:pt>
                <c:pt idx="13">
                  <c:v>0.0713997532314995</c:v>
                </c:pt>
                <c:pt idx="14">
                  <c:v>0.0634407349590533</c:v>
                </c:pt>
                <c:pt idx="15">
                  <c:v>0.0460469894574275</c:v>
                </c:pt>
                <c:pt idx="16">
                  <c:v>0.0509289871304419</c:v>
                </c:pt>
                <c:pt idx="17">
                  <c:v>0.0504431614816509</c:v>
                </c:pt>
                <c:pt idx="18">
                  <c:v>0.024843004010776</c:v>
                </c:pt>
                <c:pt idx="19">
                  <c:v>-0.0232984858756338</c:v>
                </c:pt>
                <c:pt idx="20">
                  <c:v>0.0781051239474011</c:v>
                </c:pt>
                <c:pt idx="21">
                  <c:v>0.000770868943141636</c:v>
                </c:pt>
                <c:pt idx="22">
                  <c:v>0.0766717379890449</c:v>
                </c:pt>
                <c:pt idx="23">
                  <c:v>0.0176635360267051</c:v>
                </c:pt>
                <c:pt idx="24">
                  <c:v>0.02495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'F2-3'!$A$15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'F2-3'!$AG$13:$BE$13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2014f</c:v>
                </c:pt>
              </c:strCache>
            </c:strRef>
          </c:cat>
          <c:val>
            <c:numRef>
              <c:f>'F2-3'!$AG$15:$BE$15</c:f>
              <c:numCache>
                <c:formatCode>0.0%</c:formatCode>
                <c:ptCount val="25"/>
                <c:pt idx="0">
                  <c:v>0.0900964926531713</c:v>
                </c:pt>
                <c:pt idx="1">
                  <c:v>0.095454648755168</c:v>
                </c:pt>
                <c:pt idx="2">
                  <c:v>0.0888511590402983</c:v>
                </c:pt>
                <c:pt idx="3">
                  <c:v>0.0989494684091336</c:v>
                </c:pt>
                <c:pt idx="4">
                  <c:v>0.0921204279871108</c:v>
                </c:pt>
                <c:pt idx="5">
                  <c:v>0.0982908212000113</c:v>
                </c:pt>
                <c:pt idx="6">
                  <c:v>0.100027010861273</c:v>
                </c:pt>
                <c:pt idx="7">
                  <c:v>0.0732274294965653</c:v>
                </c:pt>
                <c:pt idx="8">
                  <c:v>-0.0735941538187342</c:v>
                </c:pt>
                <c:pt idx="9">
                  <c:v>0.0613760988177141</c:v>
                </c:pt>
                <c:pt idx="10">
                  <c:v>0.088588681022123</c:v>
                </c:pt>
                <c:pt idx="11">
                  <c:v>0.00517675315164595</c:v>
                </c:pt>
                <c:pt idx="12">
                  <c:v>0.0539098831529172</c:v>
                </c:pt>
                <c:pt idx="13">
                  <c:v>0.0578849928090722</c:v>
                </c:pt>
                <c:pt idx="14">
                  <c:v>0.0678343773628347</c:v>
                </c:pt>
                <c:pt idx="15">
                  <c:v>0.0533213913924248</c:v>
                </c:pt>
                <c:pt idx="16">
                  <c:v>0.0558503103510443</c:v>
                </c:pt>
                <c:pt idx="17">
                  <c:v>0.062984264823491</c:v>
                </c:pt>
                <c:pt idx="18">
                  <c:v>0.0483210563756584</c:v>
                </c:pt>
                <c:pt idx="19">
                  <c:v>-0.0151368271609185</c:v>
                </c:pt>
                <c:pt idx="20">
                  <c:v>0.0742500615191662</c:v>
                </c:pt>
                <c:pt idx="21">
                  <c:v>0.0512773145507157</c:v>
                </c:pt>
                <c:pt idx="22">
                  <c:v>0.0563983181298684</c:v>
                </c:pt>
                <c:pt idx="23">
                  <c:v>0.0468761227993133</c:v>
                </c:pt>
                <c:pt idx="24">
                  <c:v>0.052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'F2-3'!$A$19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'F2-3'!$AG$13:$BE$13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2014f</c:v>
                </c:pt>
              </c:strCache>
            </c:strRef>
          </c:cat>
          <c:val>
            <c:numRef>
              <c:f>'F2-3'!$AG$19:$BE$19</c:f>
              <c:numCache>
                <c:formatCode>0.0%</c:formatCode>
                <c:ptCount val="25"/>
                <c:pt idx="0">
                  <c:v>0.0510091814038935</c:v>
                </c:pt>
                <c:pt idx="1">
                  <c:v>0.0596084393174732</c:v>
                </c:pt>
                <c:pt idx="2">
                  <c:v>0.0864604745957125</c:v>
                </c:pt>
                <c:pt idx="3">
                  <c:v>0.0807273065710584</c:v>
                </c:pt>
                <c:pt idx="4">
                  <c:v>0.0883898095240927</c:v>
                </c:pt>
                <c:pt idx="5">
                  <c:v>0.0954048017489326</c:v>
                </c:pt>
                <c:pt idx="6">
                  <c:v>0.0934001749599589</c:v>
                </c:pt>
                <c:pt idx="7">
                  <c:v>0.0815208414330061</c:v>
                </c:pt>
                <c:pt idx="8">
                  <c:v>0.0576445546393972</c:v>
                </c:pt>
                <c:pt idx="9">
                  <c:v>0.0477358688057859</c:v>
                </c:pt>
                <c:pt idx="10">
                  <c:v>0.0678731640822096</c:v>
                </c:pt>
                <c:pt idx="11">
                  <c:v>0.061928933118123</c:v>
                </c:pt>
                <c:pt idx="12">
                  <c:v>0.0632082098771049</c:v>
                </c:pt>
                <c:pt idx="13">
                  <c:v>0.0689906349174232</c:v>
                </c:pt>
                <c:pt idx="14">
                  <c:v>0.0753641061182057</c:v>
                </c:pt>
                <c:pt idx="15">
                  <c:v>0.075472477272281</c:v>
                </c:pt>
                <c:pt idx="16">
                  <c:v>0.0697795481183347</c:v>
                </c:pt>
                <c:pt idx="17">
                  <c:v>0.0712950448396323</c:v>
                </c:pt>
                <c:pt idx="18">
                  <c:v>0.0566177120802432</c:v>
                </c:pt>
                <c:pt idx="19">
                  <c:v>0.0539789754276676</c:v>
                </c:pt>
                <c:pt idx="20">
                  <c:v>0.0642323821717497</c:v>
                </c:pt>
                <c:pt idx="21">
                  <c:v>0.0624030274887526</c:v>
                </c:pt>
                <c:pt idx="22">
                  <c:v>0.052473671560487</c:v>
                </c:pt>
                <c:pt idx="23">
                  <c:v>0.0542204877531212</c:v>
                </c:pt>
                <c:pt idx="24">
                  <c:v>0.056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'F2-3'!$A$17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'F2-3'!$AG$13:$BE$13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2014f</c:v>
                </c:pt>
              </c:strCache>
            </c:strRef>
          </c:cat>
          <c:val>
            <c:numRef>
              <c:f>'F2-3'!$AG$17:$BE$17</c:f>
              <c:numCache>
                <c:formatCode>0.0%</c:formatCode>
                <c:ptCount val="25"/>
                <c:pt idx="0">
                  <c:v>0.100442104810607</c:v>
                </c:pt>
                <c:pt idx="1">
                  <c:v>0.0668707621784466</c:v>
                </c:pt>
                <c:pt idx="2">
                  <c:v>0.0708760094518976</c:v>
                </c:pt>
                <c:pt idx="3">
                  <c:v>0.115373874387325</c:v>
                </c:pt>
                <c:pt idx="4">
                  <c:v>0.109254561109025</c:v>
                </c:pt>
                <c:pt idx="5">
                  <c:v>0.0702804584993588</c:v>
                </c:pt>
                <c:pt idx="6">
                  <c:v>0.0753193391059581</c:v>
                </c:pt>
                <c:pt idx="7">
                  <c:v>0.0829111770788167</c:v>
                </c:pt>
                <c:pt idx="8">
                  <c:v>-0.0222522974266603</c:v>
                </c:pt>
                <c:pt idx="9">
                  <c:v>0.0609520449340511</c:v>
                </c:pt>
                <c:pt idx="10">
                  <c:v>0.0889754441764911</c:v>
                </c:pt>
                <c:pt idx="11">
                  <c:v>-0.00952290065929034</c:v>
                </c:pt>
                <c:pt idx="12">
                  <c:v>0.0421168655203606</c:v>
                </c:pt>
                <c:pt idx="13">
                  <c:v>0.0443532814708175</c:v>
                </c:pt>
                <c:pt idx="14">
                  <c:v>0.0954917547645715</c:v>
                </c:pt>
                <c:pt idx="15">
                  <c:v>0.0748915745881867</c:v>
                </c:pt>
                <c:pt idx="16">
                  <c:v>0.088601961142317</c:v>
                </c:pt>
                <c:pt idx="17">
                  <c:v>0.0911152714756235</c:v>
                </c:pt>
                <c:pt idx="18">
                  <c:v>0.0178762022808479</c:v>
                </c:pt>
                <c:pt idx="19">
                  <c:v>-0.00603388298367534</c:v>
                </c:pt>
                <c:pt idx="20">
                  <c:v>0.152403770359415</c:v>
                </c:pt>
                <c:pt idx="21">
                  <c:v>0.0605687224668236</c:v>
                </c:pt>
                <c:pt idx="22">
                  <c:v>0.0250372858095137</c:v>
                </c:pt>
                <c:pt idx="23">
                  <c:v>0.0385106407263886</c:v>
                </c:pt>
                <c:pt idx="24">
                  <c:v>0.03625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438664"/>
        <c:axId val="2088441752"/>
      </c:lineChart>
      <c:catAx>
        <c:axId val="208843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88441752"/>
        <c:crosses val="autoZero"/>
        <c:auto val="1"/>
        <c:lblAlgn val="ctr"/>
        <c:lblOffset val="100"/>
        <c:noMultiLvlLbl val="0"/>
      </c:catAx>
      <c:valAx>
        <c:axId val="208844175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2088438664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98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0807052027919076"/>
          <c:y val="0.518229098895281"/>
          <c:w val="0.176916666666667"/>
          <c:h val="0.239525371828521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PH"/>
              <a:t>Poverty Rate at $1.25 a day (PPP) Benchmark, % of population,</a:t>
            </a:r>
          </a:p>
          <a:p>
            <a:pPr>
              <a:defRPr/>
            </a:pPr>
            <a:r>
              <a:rPr lang="en-PH"/>
              <a:t> 4-year average from 1991 to 2012, ASEAN-6</a:t>
            </a:r>
          </a:p>
        </c:rich>
      </c:tx>
      <c:layout>
        <c:manualLayout>
          <c:xMode val="edge"/>
          <c:yMode val="edge"/>
          <c:x val="0.16729310524966"/>
          <c:y val="0.0151637567043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9121130666869"/>
          <c:y val="0.149640860109878"/>
          <c:w val="0.718724628171482"/>
          <c:h val="0.646053760521314"/>
        </c:manualLayout>
      </c:layout>
      <c:lineChart>
        <c:grouping val="standard"/>
        <c:varyColors val="0"/>
        <c:ser>
          <c:idx val="2"/>
          <c:order val="0"/>
          <c:tx>
            <c:strRef>
              <c:f>'F232'!$B$23</c:f>
              <c:strCache>
                <c:ptCount val="1"/>
                <c:pt idx="0">
                  <c:v>Philippines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3"/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5"/>
              <c:layout>
                <c:manualLayout>
                  <c:x val="-1.0185067526416E-16"/>
                  <c:y val="-0.0169077720025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'F232'!$C$20:$H$20</c:f>
              <c:strCache>
                <c:ptCount val="6"/>
                <c:pt idx="0">
                  <c:v>1991-1994</c:v>
                </c:pt>
                <c:pt idx="1">
                  <c:v>1995-1998</c:v>
                </c:pt>
                <c:pt idx="2">
                  <c:v>1999-2002</c:v>
                </c:pt>
                <c:pt idx="3">
                  <c:v>2003-2006</c:v>
                </c:pt>
                <c:pt idx="4">
                  <c:v>2007-2010</c:v>
                </c:pt>
                <c:pt idx="5">
                  <c:v>2011-2012</c:v>
                </c:pt>
              </c:strCache>
            </c:strRef>
          </c:cat>
          <c:val>
            <c:numRef>
              <c:f>'F232'!$C$23:$H$23</c:f>
              <c:numCache>
                <c:formatCode>0%</c:formatCode>
                <c:ptCount val="6"/>
                <c:pt idx="0">
                  <c:v>0.2811</c:v>
                </c:pt>
                <c:pt idx="1">
                  <c:v>0.2161</c:v>
                </c:pt>
                <c:pt idx="2">
                  <c:v>0.2245</c:v>
                </c:pt>
                <c:pt idx="3">
                  <c:v>0.2262</c:v>
                </c:pt>
                <c:pt idx="4">
                  <c:v>0.1842</c:v>
                </c:pt>
                <c:pt idx="5">
                  <c:v>0.19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'F232'!$B$21</c:f>
              <c:strCache>
                <c:ptCount val="1"/>
                <c:pt idx="0">
                  <c:v>Indonesia</c:v>
                </c:pt>
              </c:strCache>
            </c:strRef>
          </c:tx>
          <c:spPr>
            <a:ln w="38100"/>
          </c:spPr>
          <c:marker>
            <c:symbol val="diamond"/>
            <c:size val="3"/>
            <c:spPr>
              <a:solidFill>
                <a:sysClr val="window" lastClr="FFFFFF"/>
              </a:solidFill>
            </c:spPr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'F232'!$C$20:$H$20</c:f>
              <c:strCache>
                <c:ptCount val="6"/>
                <c:pt idx="0">
                  <c:v>1991-1994</c:v>
                </c:pt>
                <c:pt idx="1">
                  <c:v>1995-1998</c:v>
                </c:pt>
                <c:pt idx="2">
                  <c:v>1999-2002</c:v>
                </c:pt>
                <c:pt idx="3">
                  <c:v>2003-2006</c:v>
                </c:pt>
                <c:pt idx="4">
                  <c:v>2007-2010</c:v>
                </c:pt>
                <c:pt idx="5">
                  <c:v>2011-2012</c:v>
                </c:pt>
              </c:strCache>
            </c:strRef>
          </c:cat>
          <c:val>
            <c:numRef>
              <c:f>'F232'!$C$21:$H$21</c:f>
              <c:numCache>
                <c:formatCode>0%</c:formatCode>
                <c:ptCount val="6"/>
                <c:pt idx="0">
                  <c:v>0.544</c:v>
                </c:pt>
                <c:pt idx="1">
                  <c:v>0.4338</c:v>
                </c:pt>
                <c:pt idx="2">
                  <c:v>0.2931</c:v>
                </c:pt>
                <c:pt idx="3">
                  <c:v>0.2863</c:v>
                </c:pt>
                <c:pt idx="4">
                  <c:v>0.1806</c:v>
                </c:pt>
                <c:pt idx="5">
                  <c:v>0.162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'F232'!$B$25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'F232'!$C$20:$H$20</c:f>
              <c:strCache>
                <c:ptCount val="6"/>
                <c:pt idx="0">
                  <c:v>1991-1994</c:v>
                </c:pt>
                <c:pt idx="1">
                  <c:v>1995-1998</c:v>
                </c:pt>
                <c:pt idx="2">
                  <c:v>1999-2002</c:v>
                </c:pt>
                <c:pt idx="3">
                  <c:v>2003-2006</c:v>
                </c:pt>
                <c:pt idx="4">
                  <c:v>2007-2010</c:v>
                </c:pt>
                <c:pt idx="5">
                  <c:v>2011-2012</c:v>
                </c:pt>
              </c:strCache>
            </c:strRef>
          </c:cat>
          <c:val>
            <c:numRef>
              <c:f>'F232'!$C$25:$H$25</c:f>
              <c:numCache>
                <c:formatCode>0%</c:formatCode>
                <c:ptCount val="6"/>
                <c:pt idx="0">
                  <c:v>0.6374</c:v>
                </c:pt>
                <c:pt idx="1">
                  <c:v>0.4965</c:v>
                </c:pt>
                <c:pt idx="2">
                  <c:v>0.4005</c:v>
                </c:pt>
                <c:pt idx="3">
                  <c:v>0.2142</c:v>
                </c:pt>
                <c:pt idx="4">
                  <c:v>0.039</c:v>
                </c:pt>
                <c:pt idx="5">
                  <c:v>0.024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'F232'!$B$24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diamond"/>
            <c:size val="3"/>
            <c:spPr>
              <a:ln>
                <a:solidFill>
                  <a:srgbClr val="FFC000"/>
                </a:solidFill>
              </a:ln>
            </c:spPr>
          </c:marker>
          <c:cat>
            <c:strRef>
              <c:f>'F232'!$C$20:$H$20</c:f>
              <c:strCache>
                <c:ptCount val="6"/>
                <c:pt idx="0">
                  <c:v>1991-1994</c:v>
                </c:pt>
                <c:pt idx="1">
                  <c:v>1995-1998</c:v>
                </c:pt>
                <c:pt idx="2">
                  <c:v>1999-2002</c:v>
                </c:pt>
                <c:pt idx="3">
                  <c:v>2003-2006</c:v>
                </c:pt>
                <c:pt idx="4">
                  <c:v>2007-2010</c:v>
                </c:pt>
                <c:pt idx="5">
                  <c:v>2011-2012</c:v>
                </c:pt>
              </c:strCache>
            </c:strRef>
          </c:cat>
          <c:val>
            <c:numRef>
              <c:f>'F232'!$C$24:$H$24</c:f>
              <c:numCache>
                <c:formatCode>0%</c:formatCode>
                <c:ptCount val="6"/>
                <c:pt idx="0">
                  <c:v>0.0411</c:v>
                </c:pt>
                <c:pt idx="1">
                  <c:v>0.0207</c:v>
                </c:pt>
                <c:pt idx="2">
                  <c:v>0.0164</c:v>
                </c:pt>
                <c:pt idx="3">
                  <c:v>0.0101</c:v>
                </c:pt>
                <c:pt idx="4">
                  <c:v>0.003</c:v>
                </c:pt>
                <c:pt idx="5">
                  <c:v>#N/A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'F232'!$B$22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3"/>
            <c:spPr>
              <a:solidFill>
                <a:sysClr val="window" lastClr="FFFFFF"/>
              </a:solidFill>
              <a:ln>
                <a:solidFill>
                  <a:srgbClr val="9BBB59">
                    <a:lumMod val="75000"/>
                  </a:srgbClr>
                </a:solidFill>
              </a:ln>
            </c:spPr>
          </c:marker>
          <c:cat>
            <c:strRef>
              <c:f>'F232'!$C$20:$H$20</c:f>
              <c:strCache>
                <c:ptCount val="6"/>
                <c:pt idx="0">
                  <c:v>1991-1994</c:v>
                </c:pt>
                <c:pt idx="1">
                  <c:v>1995-1998</c:v>
                </c:pt>
                <c:pt idx="2">
                  <c:v>1999-2002</c:v>
                </c:pt>
                <c:pt idx="3">
                  <c:v>2003-2006</c:v>
                </c:pt>
                <c:pt idx="4">
                  <c:v>2007-2010</c:v>
                </c:pt>
                <c:pt idx="5">
                  <c:v>2011-2012</c:v>
                </c:pt>
              </c:strCache>
            </c:strRef>
          </c:cat>
          <c:val>
            <c:numRef>
              <c:f>'F232'!$C$22:$H$22</c:f>
              <c:numCache>
                <c:formatCode>0%</c:formatCode>
                <c:ptCount val="6"/>
                <c:pt idx="0">
                  <c:v>0.0162</c:v>
                </c:pt>
                <c:pt idx="1">
                  <c:v>0.0054</c:v>
                </c:pt>
                <c:pt idx="2">
                  <c:v>#N/A</c:v>
                </c:pt>
                <c:pt idx="3">
                  <c:v>0.0054</c:v>
                </c:pt>
                <c:pt idx="4">
                  <c:v>0.0</c:v>
                </c:pt>
                <c:pt idx="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478088"/>
        <c:axId val="2114611432"/>
      </c:lineChart>
      <c:catAx>
        <c:axId val="21144780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611432"/>
        <c:crosses val="autoZero"/>
        <c:auto val="1"/>
        <c:lblAlgn val="ctr"/>
        <c:lblOffset val="100"/>
        <c:noMultiLvlLbl val="0"/>
      </c:catAx>
      <c:valAx>
        <c:axId val="21146114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14478088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52000"/>
          </a:blip>
          <a:stretch>
            <a:fillRect/>
          </a:stretch>
        </a:blipFill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Poverty Incidence (% of population), per PSA criteria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77855233692121"/>
          <c:y val="0.121014339905651"/>
          <c:w val="0.726572274795926"/>
          <c:h val="0.742583459724049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Individuals in poverty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2006.0</c:v>
                </c:pt>
                <c:pt idx="1">
                  <c:v>2009.0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xVal>
          <c:yVal>
            <c:numRef>
              <c:f>Sheet1!$B$2:$E$2</c:f>
              <c:numCache>
                <c:formatCode>0.0</c:formatCode>
                <c:ptCount val="4"/>
                <c:pt idx="0">
                  <c:v>28.78812999999983</c:v>
                </c:pt>
                <c:pt idx="1">
                  <c:v>28.59685000000005</c:v>
                </c:pt>
                <c:pt idx="2">
                  <c:v>27.91892999999999</c:v>
                </c:pt>
                <c:pt idx="3">
                  <c:v>24.9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Individuals in extreme poverty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2006.0</c:v>
                </c:pt>
                <c:pt idx="1">
                  <c:v>2009.0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xVal>
          <c:yVal>
            <c:numRef>
              <c:f>Sheet1!$B$3:$E$3</c:f>
              <c:numCache>
                <c:formatCode>0.0</c:formatCode>
                <c:ptCount val="4"/>
                <c:pt idx="0">
                  <c:v>14.23226</c:v>
                </c:pt>
                <c:pt idx="1">
                  <c:v>13.29048</c:v>
                </c:pt>
                <c:pt idx="2">
                  <c:v>13.36535000000002</c:v>
                </c:pt>
                <c:pt idx="3">
                  <c:v>10.7</c:v>
                </c:pt>
              </c:numCache>
            </c:numRef>
          </c:yVal>
          <c:smooth val="0"/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2114483944"/>
        <c:axId val="-2132202872"/>
      </c:scatterChart>
      <c:valAx>
        <c:axId val="2114483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2202872"/>
        <c:crosses val="autoZero"/>
        <c:crossBetween val="midCat"/>
        <c:majorUnit val="1.0"/>
      </c:valAx>
      <c:valAx>
        <c:axId val="-2132202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114483944"/>
        <c:crosses val="autoZero"/>
        <c:crossBetween val="midCat"/>
      </c:valAx>
      <c:spPr>
        <a:blipFill rotWithShape="1">
          <a:blip xmlns:r="http://schemas.openxmlformats.org/officeDocument/2006/relationships" r:embed="rId2">
            <a:alphaModFix amt="54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81558826362301"/>
          <c:y val="0.234642997842709"/>
          <c:w val="0.173147559536709"/>
          <c:h val="0.5121981270737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Philippine Public Infrastructure Spending, </a:t>
            </a:r>
          </a:p>
          <a:p>
            <a:pPr>
              <a:defRPr/>
            </a:pPr>
            <a:r>
              <a:rPr lang="en-US"/>
              <a:t>Actual vs. Programmed (in Bn PHP and as % of GDP), </a:t>
            </a:r>
          </a:p>
          <a:p>
            <a:pPr>
              <a:defRPr/>
            </a:pPr>
            <a:r>
              <a:rPr lang="en-US"/>
              <a:t>2011-2016</a:t>
            </a:r>
          </a:p>
        </c:rich>
      </c:tx>
      <c:layout>
        <c:manualLayout>
          <c:xMode val="edge"/>
          <c:yMode val="edge"/>
          <c:x val="0.253272289264125"/>
          <c:y val="0.002068828567481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22364844059297"/>
          <c:y val="0.148226274347286"/>
          <c:w val="0.639041745480139"/>
          <c:h val="0.694595938665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'T32'!$D$26</c:f>
              <c:strCache>
                <c:ptCount val="1"/>
                <c:pt idx="0">
                  <c:v>Actual Spending, lhs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4"/>
              <c:delete val="1"/>
            </c:dLbl>
            <c:dLbl>
              <c:idx val="5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'T32'!$C$27:$C$32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'T32'!$D$27:$D$32</c:f>
              <c:numCache>
                <c:formatCode>General</c:formatCode>
                <c:ptCount val="6"/>
                <c:pt idx="0">
                  <c:v>175.4</c:v>
                </c:pt>
                <c:pt idx="1">
                  <c:v>215.7</c:v>
                </c:pt>
                <c:pt idx="2">
                  <c:v>261.8</c:v>
                </c:pt>
                <c:pt idx="3">
                  <c:v>156.5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'T32'!$F$26</c:f>
              <c:strCache>
                <c:ptCount val="1"/>
                <c:pt idx="0">
                  <c:v>Programmed Spending (Budget), lhs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'T32'!$C$27:$C$32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'T32'!$F$27:$F$32</c:f>
              <c:numCache>
                <c:formatCode>General</c:formatCode>
                <c:ptCount val="6"/>
                <c:pt idx="0">
                  <c:v>228.5</c:v>
                </c:pt>
                <c:pt idx="1">
                  <c:v>270.0</c:v>
                </c:pt>
                <c:pt idx="2">
                  <c:v>306.9</c:v>
                </c:pt>
                <c:pt idx="3">
                  <c:v>442.3</c:v>
                </c:pt>
                <c:pt idx="4">
                  <c:v>562.3</c:v>
                </c:pt>
                <c:pt idx="5">
                  <c:v>702.88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43454040"/>
        <c:axId val="-2143405064"/>
      </c:barChart>
      <c:lineChart>
        <c:grouping val="standard"/>
        <c:varyColors val="0"/>
        <c:ser>
          <c:idx val="2"/>
          <c:order val="2"/>
          <c:tx>
            <c:strRef>
              <c:f>'T32'!$E$26</c:f>
              <c:strCache>
                <c:ptCount val="1"/>
                <c:pt idx="0">
                  <c:v>% Share of Actual to GDP, rhs</c:v>
                </c:pt>
              </c:strCache>
            </c:strRef>
          </c:tx>
          <c:spPr>
            <a:ln w="19050"/>
          </c:spPr>
          <c:dLbls>
            <c:dLbl>
              <c:idx val="0"/>
              <c:layout>
                <c:manualLayout>
                  <c:x val="-0.0548562323574982"/>
                  <c:y val="-0.026283571053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731416431433309"/>
                  <c:y val="-0.0150191834590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28245200479612"/>
                  <c:y val="-0.0225287751885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28245200479613"/>
                  <c:y val="-0.0225287751885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'T32'!$C$27:$C$32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'T32'!$E$27:$E$30</c:f>
              <c:numCache>
                <c:formatCode>0.0%</c:formatCode>
                <c:ptCount val="4"/>
                <c:pt idx="0" formatCode="0.00%">
                  <c:v>0.018</c:v>
                </c:pt>
                <c:pt idx="1">
                  <c:v>0.02</c:v>
                </c:pt>
                <c:pt idx="2">
                  <c:v>0.023</c:v>
                </c:pt>
                <c:pt idx="3" formatCode="0%">
                  <c:v>0.0260974999262099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'T32'!$G$26</c:f>
              <c:strCache>
                <c:ptCount val="1"/>
                <c:pt idx="0">
                  <c:v>Target % Share of GDP, rhs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plus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'T32'!$C$27:$C$32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'T32'!$G$27:$G$32</c:f>
              <c:numCache>
                <c:formatCode>0.0%</c:formatCode>
                <c:ptCount val="6"/>
                <c:pt idx="0" formatCode="0%">
                  <c:v>0.0235364839191737</c:v>
                </c:pt>
                <c:pt idx="1">
                  <c:v>0.0255504320104897</c:v>
                </c:pt>
                <c:pt idx="2">
                  <c:v>0.027</c:v>
                </c:pt>
                <c:pt idx="3">
                  <c:v>0.034</c:v>
                </c:pt>
                <c:pt idx="4">
                  <c:v>0.04</c:v>
                </c:pt>
                <c:pt idx="5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464152"/>
        <c:axId val="-2143492648"/>
      </c:lineChart>
      <c:catAx>
        <c:axId val="-214345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3405064"/>
        <c:crosses val="autoZero"/>
        <c:auto val="1"/>
        <c:lblAlgn val="ctr"/>
        <c:lblOffset val="100"/>
        <c:noMultiLvlLbl val="0"/>
      </c:catAx>
      <c:valAx>
        <c:axId val="-2143405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454040"/>
        <c:crosses val="autoZero"/>
        <c:crossBetween val="between"/>
      </c:valAx>
      <c:valAx>
        <c:axId val="-21434926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-2143464152"/>
        <c:crosses val="max"/>
        <c:crossBetween val="between"/>
      </c:valAx>
      <c:catAx>
        <c:axId val="-2143464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3492648"/>
        <c:crosses val="autoZero"/>
        <c:auto val="1"/>
        <c:lblAlgn val="ctr"/>
        <c:lblOffset val="100"/>
        <c:noMultiLvlLbl val="0"/>
      </c:catAx>
      <c:spPr>
        <a:blipFill rotWithShape="1">
          <a:blip xmlns:r="http://schemas.openxmlformats.org/officeDocument/2006/relationships" r:embed="rId1">
            <a:alphaModFix amt="21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81172515726037"/>
          <c:y val="0.188285306885567"/>
          <c:w val="0.170397747767563"/>
          <c:h val="0.6917279484221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Unemployment </a:t>
            </a:r>
            <a:r>
              <a:rPr lang="en-US" dirty="0" smtClean="0"/>
              <a:t>Rates</a:t>
            </a:r>
            <a:r>
              <a:rPr lang="en-US" dirty="0"/>
              <a:t>, ASEAN-</a:t>
            </a:r>
            <a:r>
              <a:rPr lang="en-US" dirty="0" smtClean="0"/>
              <a:t>6, 1990-2014</a:t>
            </a:r>
            <a:endParaRPr lang="en-US" dirty="0"/>
          </a:p>
        </c:rich>
      </c:tx>
      <c:layout>
        <c:manualLayout>
          <c:xMode val="edge"/>
          <c:yMode val="edge"/>
          <c:x val="0.224388888888889"/>
          <c:y val="0.02777770859078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61898512685914"/>
          <c:y val="0.143703703703704"/>
          <c:w val="0.849937664041995"/>
          <c:h val="0.616944851437332"/>
        </c:manualLayout>
      </c:layout>
      <c:lineChart>
        <c:grouping val="standard"/>
        <c:varyColors val="0"/>
        <c:ser>
          <c:idx val="2"/>
          <c:order val="0"/>
          <c:tx>
            <c:strRef>
              <c:f>'F182'!$D$30</c:f>
              <c:strCache>
                <c:ptCount val="1"/>
                <c:pt idx="0">
                  <c:v>Philippines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'F182'!$A$31:$A$55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'F182'!$D$31:$D$55</c:f>
              <c:numCache>
                <c:formatCode>0.0%</c:formatCode>
                <c:ptCount val="25"/>
                <c:pt idx="0">
                  <c:v>0.0838157</c:v>
                </c:pt>
                <c:pt idx="1">
                  <c:v>0.1059849</c:v>
                </c:pt>
                <c:pt idx="2">
                  <c:v>0.0986611</c:v>
                </c:pt>
                <c:pt idx="3">
                  <c:v>0.0928885</c:v>
                </c:pt>
                <c:pt idx="4">
                  <c:v>0.0948326</c:v>
                </c:pt>
                <c:pt idx="5">
                  <c:v>0.0952607</c:v>
                </c:pt>
                <c:pt idx="6">
                  <c:v>0.0856379</c:v>
                </c:pt>
                <c:pt idx="7">
                  <c:v>0.0877723</c:v>
                </c:pt>
                <c:pt idx="8">
                  <c:v>0.1025401</c:v>
                </c:pt>
                <c:pt idx="9">
                  <c:v>0.0980867</c:v>
                </c:pt>
                <c:pt idx="10">
                  <c:v>0.1118929</c:v>
                </c:pt>
                <c:pt idx="11">
                  <c:v>0.1113499</c:v>
                </c:pt>
                <c:pt idx="12">
                  <c:v>0.1141577</c:v>
                </c:pt>
                <c:pt idx="13">
                  <c:v>0.113839</c:v>
                </c:pt>
                <c:pt idx="14">
                  <c:v>0.1184811</c:v>
                </c:pt>
                <c:pt idx="15">
                  <c:v>0.078</c:v>
                </c:pt>
                <c:pt idx="16">
                  <c:v>0.079</c:v>
                </c:pt>
                <c:pt idx="17">
                  <c:v>0.073</c:v>
                </c:pt>
                <c:pt idx="18">
                  <c:v>0.074</c:v>
                </c:pt>
                <c:pt idx="19">
                  <c:v>0.075</c:v>
                </c:pt>
                <c:pt idx="20">
                  <c:v>0.073</c:v>
                </c:pt>
                <c:pt idx="21">
                  <c:v>0.07025</c:v>
                </c:pt>
                <c:pt idx="22">
                  <c:v>0.07</c:v>
                </c:pt>
                <c:pt idx="23">
                  <c:v>0.071</c:v>
                </c:pt>
                <c:pt idx="24">
                  <c:v>0.067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'F182'!$B$30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'F182'!$A$31:$A$55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'F182'!$B$31:$B$55</c:f>
              <c:numCache>
                <c:formatCode>0.0%</c:formatCode>
                <c:ptCount val="25"/>
                <c:pt idx="0">
                  <c:v>0.025</c:v>
                </c:pt>
                <c:pt idx="1">
                  <c:v>0.026</c:v>
                </c:pt>
                <c:pt idx="2">
                  <c:v>0.027</c:v>
                </c:pt>
                <c:pt idx="3">
                  <c:v>0.0275732</c:v>
                </c:pt>
                <c:pt idx="4">
                  <c:v>0.044</c:v>
                </c:pt>
                <c:pt idx="5">
                  <c:v>0.072</c:v>
                </c:pt>
                <c:pt idx="6">
                  <c:v>0.049</c:v>
                </c:pt>
                <c:pt idx="7">
                  <c:v>0.047</c:v>
                </c:pt>
                <c:pt idx="8">
                  <c:v>0.055</c:v>
                </c:pt>
                <c:pt idx="9">
                  <c:v>0.064</c:v>
                </c:pt>
                <c:pt idx="10">
                  <c:v>0.061</c:v>
                </c:pt>
                <c:pt idx="11">
                  <c:v>0.081</c:v>
                </c:pt>
                <c:pt idx="12">
                  <c:v>0.0906141</c:v>
                </c:pt>
                <c:pt idx="13">
                  <c:v>0.0956826</c:v>
                </c:pt>
                <c:pt idx="14">
                  <c:v>0.0985929</c:v>
                </c:pt>
                <c:pt idx="15">
                  <c:v>0.1075</c:v>
                </c:pt>
                <c:pt idx="16">
                  <c:v>0.10365</c:v>
                </c:pt>
                <c:pt idx="17">
                  <c:v>0.0943</c:v>
                </c:pt>
                <c:pt idx="18">
                  <c:v>0.08425</c:v>
                </c:pt>
                <c:pt idx="19">
                  <c:v>0.08005</c:v>
                </c:pt>
                <c:pt idx="20">
                  <c:v>0.07275</c:v>
                </c:pt>
                <c:pt idx="21">
                  <c:v>0.0668</c:v>
                </c:pt>
                <c:pt idx="22">
                  <c:v>0.0613703</c:v>
                </c:pt>
                <c:pt idx="23" formatCode="0.00%">
                  <c:v>0.0625</c:v>
                </c:pt>
                <c:pt idx="24" formatCode="0.00%">
                  <c:v>0.0594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'F182'!$C$30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0.00730738005108261"/>
                  <c:y val="-0.0228145953050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'F182'!$A$31:$A$55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'F182'!$C$31:$C$55</c:f>
              <c:numCache>
                <c:formatCode>0.0%</c:formatCode>
                <c:ptCount val="25"/>
                <c:pt idx="0">
                  <c:v>0.0505538</c:v>
                </c:pt>
                <c:pt idx="1">
                  <c:v>0.0434481</c:v>
                </c:pt>
                <c:pt idx="2">
                  <c:v>0.0371777</c:v>
                </c:pt>
                <c:pt idx="3">
                  <c:v>0.0302871</c:v>
                </c:pt>
                <c:pt idx="4">
                  <c:v>0.0294869</c:v>
                </c:pt>
                <c:pt idx="5">
                  <c:v>0.0314202</c:v>
                </c:pt>
                <c:pt idx="6">
                  <c:v>0.0251857</c:v>
                </c:pt>
                <c:pt idx="7">
                  <c:v>0.0244763</c:v>
                </c:pt>
                <c:pt idx="8">
                  <c:v>0.0319676</c:v>
                </c:pt>
                <c:pt idx="9">
                  <c:v>0.0343094</c:v>
                </c:pt>
                <c:pt idx="10">
                  <c:v>0.0300335</c:v>
                </c:pt>
                <c:pt idx="11">
                  <c:v>0.0352614</c:v>
                </c:pt>
                <c:pt idx="12">
                  <c:v>0.0347932</c:v>
                </c:pt>
                <c:pt idx="13">
                  <c:v>0.0361328</c:v>
                </c:pt>
                <c:pt idx="14">
                  <c:v>0.0354692</c:v>
                </c:pt>
                <c:pt idx="15">
                  <c:v>0.0352444</c:v>
                </c:pt>
                <c:pt idx="16">
                  <c:v>0.033302</c:v>
                </c:pt>
                <c:pt idx="17">
                  <c:v>0.032</c:v>
                </c:pt>
                <c:pt idx="18">
                  <c:v>0.033</c:v>
                </c:pt>
                <c:pt idx="19">
                  <c:v>0.036</c:v>
                </c:pt>
                <c:pt idx="20">
                  <c:v>0.033</c:v>
                </c:pt>
                <c:pt idx="21">
                  <c:v>0.031</c:v>
                </c:pt>
                <c:pt idx="22">
                  <c:v>0.03</c:v>
                </c:pt>
                <c:pt idx="23" formatCode="0.00%">
                  <c:v>0.032</c:v>
                </c:pt>
                <c:pt idx="24">
                  <c:v>0.027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'F182'!$G$30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0.00730738005108261"/>
                  <c:y val="0.0182516762440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'F182'!$A$31:$A$55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'F182'!$G$31:$G$55</c:f>
              <c:numCache>
                <c:formatCode>General</c:formatCode>
                <c:ptCount val="25"/>
                <c:pt idx="8" formatCode="0.0%">
                  <c:v>0.045</c:v>
                </c:pt>
                <c:pt idx="9" formatCode="0.0%">
                  <c:v>0.044</c:v>
                </c:pt>
                <c:pt idx="10" formatCode="0.0%">
                  <c:v>0.0233766</c:v>
                </c:pt>
                <c:pt idx="11" formatCode="0.0%">
                  <c:v>0.0253165</c:v>
                </c:pt>
                <c:pt idx="12" formatCode="0.0%">
                  <c:v>0.0222772</c:v>
                </c:pt>
                <c:pt idx="13" formatCode="0.0%">
                  <c:v>0.0217391</c:v>
                </c:pt>
                <c:pt idx="14" formatCode="0.0%">
                  <c:v>0.0211765</c:v>
                </c:pt>
                <c:pt idx="15" formatCode="0.0%">
                  <c:v>0.0252294</c:v>
                </c:pt>
                <c:pt idx="16" formatCode="0.0%">
                  <c:v>0.0488424</c:v>
                </c:pt>
                <c:pt idx="17" formatCode="0.0%">
                  <c:v>0.0413978</c:v>
                </c:pt>
                <c:pt idx="18" formatCode="0.0%">
                  <c:v>0.0362748</c:v>
                </c:pt>
                <c:pt idx="19" formatCode="0.0%">
                  <c:v>0.032001</c:v>
                </c:pt>
                <c:pt idx="20" formatCode="0.0%">
                  <c:v>0.0266792</c:v>
                </c:pt>
                <c:pt idx="21" formatCode="0.0%">
                  <c:v>0.0203578</c:v>
                </c:pt>
                <c:pt idx="22" formatCode="0.0%">
                  <c:v>0.0176873</c:v>
                </c:pt>
                <c:pt idx="23" formatCode="0.00%">
                  <c:v>0.0202</c:v>
                </c:pt>
                <c:pt idx="24" formatCode="0.00%">
                  <c:v>0.0184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'F182'!$E$30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0.0121789667518044"/>
                  <c:y val="-0.0182516762440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'F182'!$A$31:$A$55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'F182'!$E$31:$E$55</c:f>
              <c:numCache>
                <c:formatCode>0.0%</c:formatCode>
                <c:ptCount val="25"/>
                <c:pt idx="0">
                  <c:v>0.02</c:v>
                </c:pt>
                <c:pt idx="1">
                  <c:v>0.019</c:v>
                </c:pt>
                <c:pt idx="2">
                  <c:v>0.018</c:v>
                </c:pt>
                <c:pt idx="3">
                  <c:v>0.017</c:v>
                </c:pt>
                <c:pt idx="4">
                  <c:v>0.01725</c:v>
                </c:pt>
                <c:pt idx="5">
                  <c:v>0.0175</c:v>
                </c:pt>
                <c:pt idx="6">
                  <c:v>0.0165</c:v>
                </c:pt>
                <c:pt idx="7">
                  <c:v>0.01425</c:v>
                </c:pt>
                <c:pt idx="8">
                  <c:v>0.025</c:v>
                </c:pt>
                <c:pt idx="9">
                  <c:v>0.028</c:v>
                </c:pt>
                <c:pt idx="10">
                  <c:v>0.02675</c:v>
                </c:pt>
                <c:pt idx="11">
                  <c:v>0.0265</c:v>
                </c:pt>
                <c:pt idx="12">
                  <c:v>0.0355</c:v>
                </c:pt>
                <c:pt idx="13">
                  <c:v>0.0395</c:v>
                </c:pt>
                <c:pt idx="14">
                  <c:v>0.0335</c:v>
                </c:pt>
                <c:pt idx="15">
                  <c:v>0.03125</c:v>
                </c:pt>
                <c:pt idx="16">
                  <c:v>0.027</c:v>
                </c:pt>
                <c:pt idx="17">
                  <c:v>0.021</c:v>
                </c:pt>
                <c:pt idx="18">
                  <c:v>0.022</c:v>
                </c:pt>
                <c:pt idx="19">
                  <c:v>0.03</c:v>
                </c:pt>
                <c:pt idx="20">
                  <c:v>0.022</c:v>
                </c:pt>
                <c:pt idx="21">
                  <c:v>0.02</c:v>
                </c:pt>
                <c:pt idx="22">
                  <c:v>0.026</c:v>
                </c:pt>
                <c:pt idx="23" formatCode="0.00%">
                  <c:v>0.019</c:v>
                </c:pt>
                <c:pt idx="24" formatCode="0.00%">
                  <c:v>0.019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'F182'!$F$30</c:f>
              <c:strCache>
                <c:ptCount val="1"/>
                <c:pt idx="0">
                  <c:v>Thailand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0.00730738005108261"/>
                  <c:y val="0.00912583812200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'F182'!$A$31:$A$55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'F182'!$F$31:$F$55</c:f>
              <c:numCache>
                <c:formatCode>0.0%</c:formatCode>
                <c:ptCount val="25"/>
                <c:pt idx="0">
                  <c:v>0.0221187</c:v>
                </c:pt>
                <c:pt idx="1">
                  <c:v>0.0309948</c:v>
                </c:pt>
                <c:pt idx="2">
                  <c:v>0.0285382</c:v>
                </c:pt>
                <c:pt idx="3">
                  <c:v>0.0262067</c:v>
                </c:pt>
                <c:pt idx="4">
                  <c:v>0.0264328</c:v>
                </c:pt>
                <c:pt idx="5">
                  <c:v>0.017024</c:v>
                </c:pt>
                <c:pt idx="6">
                  <c:v>0.0153753</c:v>
                </c:pt>
                <c:pt idx="7">
                  <c:v>0.0151276</c:v>
                </c:pt>
                <c:pt idx="8">
                  <c:v>0.0436737</c:v>
                </c:pt>
                <c:pt idx="9">
                  <c:v>0.0418848</c:v>
                </c:pt>
                <c:pt idx="10">
                  <c:v>0.036002</c:v>
                </c:pt>
                <c:pt idx="11">
                  <c:v>0.0333613</c:v>
                </c:pt>
                <c:pt idx="12">
                  <c:v>0.0241201</c:v>
                </c:pt>
                <c:pt idx="13">
                  <c:v>0.022</c:v>
                </c:pt>
                <c:pt idx="14">
                  <c:v>0.0212382769400515</c:v>
                </c:pt>
                <c:pt idx="15">
                  <c:v>0.018</c:v>
                </c:pt>
                <c:pt idx="16">
                  <c:v>0.0154899232536672</c:v>
                </c:pt>
                <c:pt idx="17">
                  <c:v>0.0140764202312656</c:v>
                </c:pt>
                <c:pt idx="18">
                  <c:v>0.0142277530757055</c:v>
                </c:pt>
                <c:pt idx="19">
                  <c:v>0.0148941138215994</c:v>
                </c:pt>
                <c:pt idx="20">
                  <c:v>0.01</c:v>
                </c:pt>
                <c:pt idx="21">
                  <c:v>0.007</c:v>
                </c:pt>
                <c:pt idx="22">
                  <c:v>0.0066086</c:v>
                </c:pt>
                <c:pt idx="23" formatCode="0.00%">
                  <c:v>0.0072</c:v>
                </c:pt>
                <c:pt idx="24" formatCode="0.00%">
                  <c:v>0.008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464600"/>
        <c:axId val="-2141454424"/>
      </c:lineChart>
      <c:catAx>
        <c:axId val="-2141464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454424"/>
        <c:crosses val="autoZero"/>
        <c:auto val="1"/>
        <c:lblAlgn val="ctr"/>
        <c:lblOffset val="100"/>
        <c:noMultiLvlLbl val="0"/>
      </c:catAx>
      <c:valAx>
        <c:axId val="-2141454424"/>
        <c:scaling>
          <c:orientation val="minMax"/>
          <c:max val="0.16"/>
        </c:scaling>
        <c:delete val="0"/>
        <c:axPos val="l"/>
        <c:numFmt formatCode="0%" sourceLinked="0"/>
        <c:majorTickMark val="out"/>
        <c:minorTickMark val="none"/>
        <c:tickLblPos val="nextTo"/>
        <c:crossAx val="-2141464600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22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10756680983059"/>
          <c:y val="0.138911712122942"/>
          <c:w val="0.255648731408574"/>
          <c:h val="0.22726355711384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Philippine OFW remittance, 1990-H1 2014</a:t>
            </a:r>
          </a:p>
        </c:rich>
      </c:tx>
      <c:layout>
        <c:manualLayout>
          <c:xMode val="edge"/>
          <c:yMode val="edge"/>
          <c:x val="0.342274713087196"/>
          <c:y val="0.01851865905047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28501230736342"/>
          <c:y val="0.124403426779457"/>
          <c:w val="0.855504811898516"/>
          <c:h val="0.682046879556722"/>
        </c:manualLayout>
      </c:layout>
      <c:areaChart>
        <c:grouping val="standard"/>
        <c:varyColors val="0"/>
        <c:ser>
          <c:idx val="2"/>
          <c:order val="2"/>
          <c:tx>
            <c:strRef>
              <c:f>'F17'!$A$9</c:f>
              <c:strCache>
                <c:ptCount val="1"/>
                <c:pt idx="0">
                  <c:v>% Share of GDP, RHS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0.00962756485529467"/>
                  <c:y val="-0.0229468612126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00962756485529475"/>
                  <c:y val="-0.0321256056977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0962775437428788"/>
                  <c:y val="-0.0229468612126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0.00962756485529467"/>
                  <c:y val="-0.0229472225805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0.0144413472829422"/>
                  <c:y val="0.00458937224253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'F17'!$C$6:$AA$6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'F17'!$C$9:$AA$9</c:f>
              <c:numCache>
                <c:formatCode>0%</c:formatCode>
                <c:ptCount val="25"/>
                <c:pt idx="0">
                  <c:v>0.0245035751623969</c:v>
                </c:pt>
                <c:pt idx="1">
                  <c:v>0.0327773926593132</c:v>
                </c:pt>
                <c:pt idx="2">
                  <c:v>0.0378528886871357</c:v>
                </c:pt>
                <c:pt idx="3">
                  <c:v>0.0377903752955589</c:v>
                </c:pt>
                <c:pt idx="4">
                  <c:v>0.0423751195145048</c:v>
                </c:pt>
                <c:pt idx="5">
                  <c:v>0.0471080654054335</c:v>
                </c:pt>
                <c:pt idx="6">
                  <c:v>0.0469157913057671</c:v>
                </c:pt>
                <c:pt idx="7">
                  <c:v>0.062935444516392</c:v>
                </c:pt>
                <c:pt idx="8">
                  <c:v>0.102039900195478</c:v>
                </c:pt>
                <c:pt idx="9">
                  <c:v>0.0725490811564726</c:v>
                </c:pt>
                <c:pt idx="10">
                  <c:v>0.0746757796523821</c:v>
                </c:pt>
                <c:pt idx="11">
                  <c:v>0.0790862955022554</c:v>
                </c:pt>
                <c:pt idx="12">
                  <c:v>0.0846405254607073</c:v>
                </c:pt>
                <c:pt idx="13">
                  <c:v>0.0903184730457254</c:v>
                </c:pt>
                <c:pt idx="14">
                  <c:v>0.0935783953335758</c:v>
                </c:pt>
                <c:pt idx="15">
                  <c:v>0.103704639723134</c:v>
                </c:pt>
                <c:pt idx="16">
                  <c:v>0.104420477900642</c:v>
                </c:pt>
                <c:pt idx="17">
                  <c:v>0.0967456737017244</c:v>
                </c:pt>
                <c:pt idx="18">
                  <c:v>0.0946233535326509</c:v>
                </c:pt>
                <c:pt idx="19">
                  <c:v>0.10296509707222</c:v>
                </c:pt>
                <c:pt idx="20">
                  <c:v>0.0940072434894376</c:v>
                </c:pt>
                <c:pt idx="21">
                  <c:v>0.0897507506327499</c:v>
                </c:pt>
                <c:pt idx="22" formatCode="0.0%">
                  <c:v>0.085483249293112</c:v>
                </c:pt>
                <c:pt idx="23">
                  <c:v>0.0844212381508966</c:v>
                </c:pt>
                <c:pt idx="24">
                  <c:v>0.0847222531283147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589944"/>
        <c:axId val="-2132593000"/>
      </c:areaChart>
      <c:barChart>
        <c:barDir val="col"/>
        <c:grouping val="clustered"/>
        <c:varyColors val="0"/>
        <c:ser>
          <c:idx val="0"/>
          <c:order val="0"/>
          <c:tx>
            <c:strRef>
              <c:f>'F17'!$A$7</c:f>
              <c:strCache>
                <c:ptCount val="1"/>
                <c:pt idx="0">
                  <c:v>Bn USD, LHS</c:v>
                </c:pt>
              </c:strCache>
            </c:strRef>
          </c:tx>
          <c:invertIfNegative val="0"/>
          <c:cat>
            <c:strRef>
              <c:f>'F17'!$C$6:$AA$6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'F17'!$C$7:$AA$7</c:f>
              <c:numCache>
                <c:formatCode>General</c:formatCode>
                <c:ptCount val="25"/>
                <c:pt idx="0">
                  <c:v>1.203009</c:v>
                </c:pt>
                <c:pt idx="1">
                  <c:v>1.649374</c:v>
                </c:pt>
                <c:pt idx="2">
                  <c:v>2.221788</c:v>
                </c:pt>
                <c:pt idx="3">
                  <c:v>2.276395</c:v>
                </c:pt>
                <c:pt idx="4">
                  <c:v>3.008747</c:v>
                </c:pt>
                <c:pt idx="5">
                  <c:v>3.868578</c:v>
                </c:pt>
                <c:pt idx="6">
                  <c:v>4.306491</c:v>
                </c:pt>
                <c:pt idx="7">
                  <c:v>5.741835</c:v>
                </c:pt>
                <c:pt idx="8">
                  <c:v>7.367988999999995</c:v>
                </c:pt>
                <c:pt idx="9">
                  <c:v>6.021219</c:v>
                </c:pt>
                <c:pt idx="10">
                  <c:v>6.05045</c:v>
                </c:pt>
                <c:pt idx="11">
                  <c:v>6.031271</c:v>
                </c:pt>
                <c:pt idx="12">
                  <c:v>6.886156</c:v>
                </c:pt>
                <c:pt idx="13">
                  <c:v>7.578458</c:v>
                </c:pt>
                <c:pt idx="14">
                  <c:v>8.550370999999998</c:v>
                </c:pt>
                <c:pt idx="15">
                  <c:v>10.689005</c:v>
                </c:pt>
                <c:pt idx="16">
                  <c:v>12.761308</c:v>
                </c:pt>
                <c:pt idx="17">
                  <c:v>14.449928</c:v>
                </c:pt>
                <c:pt idx="18">
                  <c:v>16.426854</c:v>
                </c:pt>
                <c:pt idx="19">
                  <c:v>17.348052</c:v>
                </c:pt>
                <c:pt idx="20">
                  <c:v>18.762989</c:v>
                </c:pt>
                <c:pt idx="21">
                  <c:v>20.116992</c:v>
                </c:pt>
                <c:pt idx="22">
                  <c:v>21.391333</c:v>
                </c:pt>
                <c:pt idx="23">
                  <c:v>22.96823299999997</c:v>
                </c:pt>
                <c:pt idx="24">
                  <c:v>11.422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599128"/>
        <c:axId val="-2132595976"/>
      </c:barChart>
      <c:lineChart>
        <c:grouping val="standard"/>
        <c:varyColors val="0"/>
        <c:ser>
          <c:idx val="1"/>
          <c:order val="1"/>
          <c:tx>
            <c:strRef>
              <c:f>'F17'!$A$8</c:f>
              <c:strCache>
                <c:ptCount val="1"/>
                <c:pt idx="0">
                  <c:v>Growth Rate, RHS</c:v>
                </c:pt>
              </c:strCache>
            </c:strRef>
          </c:tx>
          <c:spPr>
            <a:ln w="19050"/>
          </c:spPr>
          <c:marker>
            <c:symbol val="diamond"/>
            <c:size val="3"/>
            <c:spPr>
              <a:solidFill>
                <a:schemeClr val="bg1"/>
              </a:solidFill>
            </c:spPr>
          </c:marker>
          <c:dLbls>
            <c:dLbl>
              <c:idx val="24"/>
              <c:layout>
                <c:manualLayout>
                  <c:x val="-0.0288826945658842"/>
                  <c:y val="-0.0229468612126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'F17'!$C$6:$AA$6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'F17'!$C$8:$AA$8</c:f>
              <c:numCache>
                <c:formatCode>0%</c:formatCode>
                <c:ptCount val="25"/>
                <c:pt idx="0">
                  <c:v>0.200714434715259</c:v>
                </c:pt>
                <c:pt idx="1">
                  <c:v>0.371040449406447</c:v>
                </c:pt>
                <c:pt idx="2">
                  <c:v>0.347049244137473</c:v>
                </c:pt>
                <c:pt idx="3">
                  <c:v>0.0245779525319247</c:v>
                </c:pt>
                <c:pt idx="4">
                  <c:v>0.321715695211068</c:v>
                </c:pt>
                <c:pt idx="5">
                  <c:v>0.285777102561299</c:v>
                </c:pt>
                <c:pt idx="6">
                  <c:v>0.11319740741947</c:v>
                </c:pt>
                <c:pt idx="7">
                  <c:v>0.333297805568385</c:v>
                </c:pt>
                <c:pt idx="8">
                  <c:v>0.283211551707773</c:v>
                </c:pt>
                <c:pt idx="9">
                  <c:v>-0.182786646397002</c:v>
                </c:pt>
                <c:pt idx="10">
                  <c:v>0.00485466481122843</c:v>
                </c:pt>
                <c:pt idx="11">
                  <c:v>-0.00316984687089394</c:v>
                </c:pt>
                <c:pt idx="12">
                  <c:v>0.141742097146688</c:v>
                </c:pt>
                <c:pt idx="13">
                  <c:v>0.100535334953202</c:v>
                </c:pt>
                <c:pt idx="14">
                  <c:v>0.128246801658068</c:v>
                </c:pt>
                <c:pt idx="15">
                  <c:v>0.250121778341548</c:v>
                </c:pt>
                <c:pt idx="16">
                  <c:v>0.193872395045189</c:v>
                </c:pt>
                <c:pt idx="17">
                  <c:v>0.132323426407387</c:v>
                </c:pt>
                <c:pt idx="18">
                  <c:v>0.136812169583129</c:v>
                </c:pt>
                <c:pt idx="19">
                  <c:v>0.0560787841664629</c:v>
                </c:pt>
                <c:pt idx="20">
                  <c:v>0.0815617223190246</c:v>
                </c:pt>
                <c:pt idx="21">
                  <c:v>0.0721635023076548</c:v>
                </c:pt>
                <c:pt idx="22">
                  <c:v>0.0633464983234073</c:v>
                </c:pt>
                <c:pt idx="23">
                  <c:v>0.0737167711801785</c:v>
                </c:pt>
                <c:pt idx="24">
                  <c:v>0.058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589944"/>
        <c:axId val="-2132593000"/>
      </c:lineChart>
      <c:catAx>
        <c:axId val="-213259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3600000"/>
          <a:lstStyle/>
          <a:p>
            <a:pPr>
              <a:defRPr/>
            </a:pPr>
            <a:endParaRPr lang="en-US"/>
          </a:p>
        </c:txPr>
        <c:crossAx val="-2132595976"/>
        <c:crosses val="autoZero"/>
        <c:auto val="1"/>
        <c:lblAlgn val="ctr"/>
        <c:lblOffset val="100"/>
        <c:noMultiLvlLbl val="0"/>
      </c:catAx>
      <c:valAx>
        <c:axId val="-2132595976"/>
        <c:scaling>
          <c:orientation val="minMax"/>
          <c:max val="24.0"/>
          <c:min val="-12.0"/>
        </c:scaling>
        <c:delete val="0"/>
        <c:axPos val="l"/>
        <c:numFmt formatCode="General" sourceLinked="1"/>
        <c:majorTickMark val="out"/>
        <c:minorTickMark val="none"/>
        <c:tickLblPos val="nextTo"/>
        <c:crossAx val="-2132599128"/>
        <c:crosses val="autoZero"/>
        <c:crossBetween val="between"/>
        <c:majorUnit val="3.0"/>
      </c:valAx>
      <c:valAx>
        <c:axId val="-2132593000"/>
        <c:scaling>
          <c:orientation val="minMax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crossAx val="-2132589944"/>
        <c:crosses val="max"/>
        <c:crossBetween val="between"/>
        <c:majorUnit val="0.05"/>
      </c:valAx>
      <c:catAx>
        <c:axId val="-213258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32593000"/>
        <c:crosses val="autoZero"/>
        <c:auto val="1"/>
        <c:lblAlgn val="ctr"/>
        <c:lblOffset val="100"/>
        <c:noMultiLvlLbl val="0"/>
      </c:catAx>
      <c:spPr>
        <a:blipFill rotWithShape="1">
          <a:blip xmlns:r="http://schemas.openxmlformats.org/officeDocument/2006/relationships" r:embed="rId1">
            <a:alphaModFix amt="22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0876807726916776"/>
          <c:y val="0.592466274437955"/>
          <c:w val="0.229468599033816"/>
          <c:h val="0.223929352580927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PH"/>
              <a:t>Global Competitiveness Index, Percentile Rankings, ASEAN-6, 2001-2014</a:t>
            </a:r>
          </a:p>
        </c:rich>
      </c:tx>
      <c:layout>
        <c:manualLayout>
          <c:xMode val="edge"/>
          <c:yMode val="edge"/>
          <c:x val="0.156658452534509"/>
          <c:y val="0.02777777777777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79002624671916"/>
          <c:y val="0.138171478565179"/>
          <c:w val="0.90154418197725"/>
          <c:h val="0.721730460775736"/>
        </c:manualLayout>
      </c:layout>
      <c:lineChart>
        <c:grouping val="standard"/>
        <c:varyColors val="0"/>
        <c:ser>
          <c:idx val="3"/>
          <c:order val="0"/>
          <c:tx>
            <c:strRef>
              <c:f>'F51'!$A$39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diamond"/>
            <c:size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3"/>
              <c:layout>
                <c:manualLayout>
                  <c:x val="0.0"/>
                  <c:y val="-1.6975115019254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'F51'!$B$35:$O$35</c:f>
              <c:numCache>
                <c:formatCode>General</c:formatCode>
                <c:ptCount val="14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</c:numCache>
            </c:numRef>
          </c:cat>
          <c:val>
            <c:numRef>
              <c:f>'F51'!$B$39:$O$39</c:f>
              <c:numCache>
                <c:formatCode>0.0</c:formatCode>
                <c:ptCount val="14"/>
                <c:pt idx="0">
                  <c:v>95.33333333333317</c:v>
                </c:pt>
                <c:pt idx="1">
                  <c:v>91.87499999999998</c:v>
                </c:pt>
                <c:pt idx="2">
                  <c:v>94.6078431372546</c:v>
                </c:pt>
                <c:pt idx="3">
                  <c:v>93.75</c:v>
                </c:pt>
                <c:pt idx="4">
                  <c:v>96.15384615384586</c:v>
                </c:pt>
                <c:pt idx="5">
                  <c:v>93.85245901639325</c:v>
                </c:pt>
                <c:pt idx="6">
                  <c:v>95.03816793893128</c:v>
                </c:pt>
                <c:pt idx="7">
                  <c:v>96.64179104477611</c:v>
                </c:pt>
                <c:pt idx="8">
                  <c:v>98.12030075187953</c:v>
                </c:pt>
                <c:pt idx="9">
                  <c:v>98.20143884892069</c:v>
                </c:pt>
                <c:pt idx="10">
                  <c:v>98.943661971831</c:v>
                </c:pt>
                <c:pt idx="11">
                  <c:v>98.95833333333317</c:v>
                </c:pt>
                <c:pt idx="12">
                  <c:v>98.98648648648631</c:v>
                </c:pt>
                <c:pt idx="13">
                  <c:v>98.95833333333317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'F51'!$A$37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diamond"/>
            <c:size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3"/>
              <c:layout>
                <c:manualLayout>
                  <c:x val="-0.00144663167104112"/>
                  <c:y val="-0.01234310474527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20th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'F51'!$B$35:$O$35</c:f>
              <c:numCache>
                <c:formatCode>General</c:formatCode>
                <c:ptCount val="14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</c:numCache>
            </c:numRef>
          </c:cat>
          <c:val>
            <c:numRef>
              <c:f>'F51'!$B$37:$O$37</c:f>
              <c:numCache>
                <c:formatCode>0.0</c:formatCode>
                <c:ptCount val="14"/>
                <c:pt idx="0">
                  <c:v>60.66666666666648</c:v>
                </c:pt>
                <c:pt idx="1">
                  <c:v>63.125</c:v>
                </c:pt>
                <c:pt idx="2">
                  <c:v>72.05882352941177</c:v>
                </c:pt>
                <c:pt idx="3">
                  <c:v>70.67307692307664</c:v>
                </c:pt>
                <c:pt idx="4">
                  <c:v>79.05982905982905</c:v>
                </c:pt>
                <c:pt idx="5">
                  <c:v>84.8360655737705</c:v>
                </c:pt>
                <c:pt idx="6">
                  <c:v>84.35114503816794</c:v>
                </c:pt>
                <c:pt idx="7">
                  <c:v>84.70149253731343</c:v>
                </c:pt>
                <c:pt idx="8">
                  <c:v>82.33082706766918</c:v>
                </c:pt>
                <c:pt idx="9">
                  <c:v>81.65467625899281</c:v>
                </c:pt>
                <c:pt idx="10">
                  <c:v>85.56338028169014</c:v>
                </c:pt>
                <c:pt idx="11">
                  <c:v>82.98611111111111</c:v>
                </c:pt>
                <c:pt idx="12">
                  <c:v>84.12162162162163</c:v>
                </c:pt>
                <c:pt idx="13">
                  <c:v>86.45833333333317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'F51'!$A$40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3"/>
              <c:layout>
                <c:manualLayout>
                  <c:x val="-0.00805839895013123"/>
                  <c:y val="-0.02172470424682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31st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'F51'!$B$35:$O$35</c:f>
              <c:numCache>
                <c:formatCode>General</c:formatCode>
                <c:ptCount val="14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</c:numCache>
            </c:numRef>
          </c:cat>
          <c:val>
            <c:numRef>
              <c:f>'F51'!$B$40:$O$40</c:f>
              <c:numCache>
                <c:formatCode>0.0</c:formatCode>
                <c:ptCount val="14"/>
                <c:pt idx="0">
                  <c:v>56.66666666666647</c:v>
                </c:pt>
                <c:pt idx="1">
                  <c:v>54.375</c:v>
                </c:pt>
                <c:pt idx="2">
                  <c:v>69.11764705882351</c:v>
                </c:pt>
                <c:pt idx="3">
                  <c:v>67.78846153846126</c:v>
                </c:pt>
                <c:pt idx="4">
                  <c:v>72.22222222222221</c:v>
                </c:pt>
                <c:pt idx="5">
                  <c:v>77.45901639344261</c:v>
                </c:pt>
                <c:pt idx="6">
                  <c:v>79.00763358778625</c:v>
                </c:pt>
                <c:pt idx="7">
                  <c:v>75.0</c:v>
                </c:pt>
                <c:pt idx="8">
                  <c:v>73.30827067669144</c:v>
                </c:pt>
                <c:pt idx="9">
                  <c:v>73.02158273381295</c:v>
                </c:pt>
                <c:pt idx="10">
                  <c:v>72.88732394366197</c:v>
                </c:pt>
                <c:pt idx="11">
                  <c:v>73.95833333333317</c:v>
                </c:pt>
                <c:pt idx="12">
                  <c:v>75.33783783783764</c:v>
                </c:pt>
                <c:pt idx="13">
                  <c:v>78.81944444444444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'F51'!$A$36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/>
          </c:spPr>
          <c:marker>
            <c:symbol val="diamond"/>
            <c:size val="3"/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13"/>
              <c:layout>
                <c:manualLayout>
                  <c:x val="-0.00772550306211723"/>
                  <c:y val="-5.83260510862254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en-US" baseline="30000" dirty="0" smtClean="0"/>
                      <a:t>th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'F51'!$B$35:$O$35</c:f>
              <c:numCache>
                <c:formatCode>General</c:formatCode>
                <c:ptCount val="14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</c:numCache>
            </c:numRef>
          </c:cat>
          <c:val>
            <c:numRef>
              <c:f>'F51'!$B$36:$O$36</c:f>
              <c:numCache>
                <c:formatCode>0.0</c:formatCode>
                <c:ptCount val="14"/>
                <c:pt idx="0">
                  <c:v>15.33333333333333</c:v>
                </c:pt>
                <c:pt idx="1">
                  <c:v>14.375</c:v>
                </c:pt>
                <c:pt idx="2">
                  <c:v>29.90196078431373</c:v>
                </c:pt>
                <c:pt idx="3">
                  <c:v>34.1346153846154</c:v>
                </c:pt>
                <c:pt idx="4">
                  <c:v>41.45299145299133</c:v>
                </c:pt>
                <c:pt idx="5">
                  <c:v>56.14754098360644</c:v>
                </c:pt>
                <c:pt idx="6">
                  <c:v>59.16030534351146</c:v>
                </c:pt>
                <c:pt idx="7">
                  <c:v>59.3283582089553</c:v>
                </c:pt>
                <c:pt idx="8">
                  <c:v>59.77443609022557</c:v>
                </c:pt>
                <c:pt idx="9">
                  <c:v>68.70503597122301</c:v>
                </c:pt>
                <c:pt idx="10">
                  <c:v>67.95774647887323</c:v>
                </c:pt>
                <c:pt idx="11">
                  <c:v>65.62499999999998</c:v>
                </c:pt>
                <c:pt idx="12">
                  <c:v>74.66216216216215</c:v>
                </c:pt>
                <c:pt idx="13">
                  <c:v>76.73611111111111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'F51'!$A$38</c:f>
              <c:strCache>
                <c:ptCount val="1"/>
                <c:pt idx="0">
                  <c:v>Philippines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8"/>
              <c:layout>
                <c:manualLayout>
                  <c:x val="-0.0305555555555555"/>
                  <c:y val="-0.04074074668135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87th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42298288508557"/>
                  <c:y val="-0.04166666666666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488997555012225"/>
                  <c:y val="-0.02777777777777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39119804400978"/>
                  <c:y val="-0.04166666666666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317848410757946"/>
                  <c:y val="-0.04629629629629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59th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342298288508557"/>
                  <c:y val="-0.04166666666666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'F51'!$B$35:$O$35</c:f>
              <c:numCache>
                <c:formatCode>General</c:formatCode>
                <c:ptCount val="14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</c:numCache>
            </c:numRef>
          </c:cat>
          <c:val>
            <c:numRef>
              <c:f>'F51'!$B$38:$O$38</c:f>
              <c:numCache>
                <c:formatCode>0.0</c:formatCode>
                <c:ptCount val="14"/>
                <c:pt idx="0">
                  <c:v>36.66666666666647</c:v>
                </c:pt>
                <c:pt idx="1">
                  <c:v>21.875</c:v>
                </c:pt>
                <c:pt idx="2">
                  <c:v>35.7843137254902</c:v>
                </c:pt>
                <c:pt idx="3">
                  <c:v>27.40384615384616</c:v>
                </c:pt>
                <c:pt idx="4">
                  <c:v>38.03418803418803</c:v>
                </c:pt>
                <c:pt idx="5">
                  <c:v>38.9344262295082</c:v>
                </c:pt>
                <c:pt idx="6">
                  <c:v>46.18320610687023</c:v>
                </c:pt>
                <c:pt idx="7">
                  <c:v>47.38805970149239</c:v>
                </c:pt>
                <c:pt idx="8">
                  <c:v>34.96240601503759</c:v>
                </c:pt>
                <c:pt idx="9">
                  <c:v>39.20863309352517</c:v>
                </c:pt>
                <c:pt idx="10">
                  <c:v>47.53521126760563</c:v>
                </c:pt>
                <c:pt idx="11">
                  <c:v>55.20833333333333</c:v>
                </c:pt>
                <c:pt idx="12">
                  <c:v>60.47297297297296</c:v>
                </c:pt>
                <c:pt idx="13">
                  <c:v>64.23611111111111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'F51'!$A$41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'F51'!$B$35:$O$35</c:f>
              <c:numCache>
                <c:formatCode>General</c:formatCode>
                <c:ptCount val="14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</c:numCache>
            </c:numRef>
          </c:cat>
          <c:val>
            <c:numRef>
              <c:f>'F51'!$B$41:$O$41</c:f>
              <c:numCache>
                <c:formatCode>0.0</c:formatCode>
                <c:ptCount val="14"/>
                <c:pt idx="0">
                  <c:v>20.66666666666667</c:v>
                </c:pt>
                <c:pt idx="1">
                  <c:v>23.125</c:v>
                </c:pt>
                <c:pt idx="2">
                  <c:v>41.66666666666648</c:v>
                </c:pt>
                <c:pt idx="3">
                  <c:v>26.44230769230768</c:v>
                </c:pt>
                <c:pt idx="4">
                  <c:v>37.17948717948706</c:v>
                </c:pt>
                <c:pt idx="5">
                  <c:v>47.95081967213115</c:v>
                </c:pt>
                <c:pt idx="6">
                  <c:v>48.47328244274809</c:v>
                </c:pt>
                <c:pt idx="7">
                  <c:v>48.13432835820895</c:v>
                </c:pt>
                <c:pt idx="8">
                  <c:v>43.98496240601504</c:v>
                </c:pt>
                <c:pt idx="9">
                  <c:v>57.91366906474799</c:v>
                </c:pt>
                <c:pt idx="10">
                  <c:v>54.57746478873221</c:v>
                </c:pt>
                <c:pt idx="11">
                  <c:v>48.2638888888889</c:v>
                </c:pt>
                <c:pt idx="12">
                  <c:v>53.04054054054054</c:v>
                </c:pt>
                <c:pt idx="13">
                  <c:v>53.125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752488"/>
        <c:axId val="-2146747608"/>
      </c:lineChart>
      <c:catAx>
        <c:axId val="-2146752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747608"/>
        <c:crosses val="autoZero"/>
        <c:auto val="1"/>
        <c:lblAlgn val="ctr"/>
        <c:lblOffset val="100"/>
        <c:noMultiLvlLbl val="0"/>
      </c:catAx>
      <c:valAx>
        <c:axId val="-2146747608"/>
        <c:scaling>
          <c:orientation val="minMax"/>
          <c:max val="100.0"/>
        </c:scaling>
        <c:delete val="0"/>
        <c:axPos val="l"/>
        <c:numFmt formatCode="0" sourceLinked="0"/>
        <c:majorTickMark val="out"/>
        <c:minorTickMark val="none"/>
        <c:tickLblPos val="nextTo"/>
        <c:crossAx val="-2146752488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14000"/>
          </a:blip>
          <a:stretch>
            <a:fillRect/>
          </a:stretch>
        </a:blipFill>
      </c:spPr>
    </c:plotArea>
    <c:legend>
      <c:legendPos val="b"/>
      <c:layout>
        <c:manualLayout>
          <c:xMode val="edge"/>
          <c:yMode val="edge"/>
          <c:x val="0.697222222222222"/>
          <c:y val="0.61948527267425"/>
          <c:w val="0.300153105861767"/>
          <c:h val="0.21199620880723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PH" dirty="0" smtClean="0"/>
              <a:t>World</a:t>
            </a:r>
            <a:r>
              <a:rPr lang="en-PH" baseline="0" dirty="0" smtClean="0"/>
              <a:t> Bank</a:t>
            </a:r>
            <a:r>
              <a:rPr lang="en-PH" dirty="0" smtClean="0"/>
              <a:t> </a:t>
            </a:r>
            <a:r>
              <a:rPr lang="en-PH" dirty="0"/>
              <a:t>Ease of Doing Dusiness Index, Percentile Rankings, ASEAN-6, 2006-2015</a:t>
            </a:r>
          </a:p>
        </c:rich>
      </c:tx>
      <c:layout>
        <c:manualLayout>
          <c:xMode val="edge"/>
          <c:yMode val="edge"/>
          <c:x val="0.158437933588344"/>
          <c:y val="0.02807416314340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41211723534558"/>
          <c:y val="0.132740594925634"/>
          <c:w val="0.917823272090989"/>
          <c:h val="0.70488349372995"/>
        </c:manualLayout>
      </c:layout>
      <c:lineChart>
        <c:grouping val="standard"/>
        <c:varyColors val="0"/>
        <c:ser>
          <c:idx val="3"/>
          <c:order val="0"/>
          <c:tx>
            <c:strRef>
              <c:f>'F42'!$A$41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'F42'!$B$37:$K$37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'F42'!$B$41:$K$41</c:f>
              <c:numCache>
                <c:formatCode>0.0</c:formatCode>
                <c:ptCount val="10"/>
                <c:pt idx="0">
                  <c:v>99.4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 formatCode="General">
                  <c:v>100.0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'F42'!$A$42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'F42'!$B$37:$K$37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'F42'!$B$42:$K$42</c:f>
              <c:numCache>
                <c:formatCode>0.0</c:formatCode>
                <c:ptCount val="10"/>
                <c:pt idx="0">
                  <c:v>89.60000000000001</c:v>
                </c:pt>
                <c:pt idx="1">
                  <c:v>90.2</c:v>
                </c:pt>
                <c:pt idx="2">
                  <c:v>90.0</c:v>
                </c:pt>
                <c:pt idx="3">
                  <c:v>93.9</c:v>
                </c:pt>
                <c:pt idx="4">
                  <c:v>91.7</c:v>
                </c:pt>
                <c:pt idx="5">
                  <c:v>91.7</c:v>
                </c:pt>
                <c:pt idx="6">
                  <c:v>91.3</c:v>
                </c:pt>
                <c:pt idx="7">
                  <c:v>91.0</c:v>
                </c:pt>
                <c:pt idx="8">
                  <c:v>85.63</c:v>
                </c:pt>
                <c:pt idx="9" formatCode="General">
                  <c:v>86.7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'F42'!$A$39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'F42'!$B$37:$K$37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'F42'!$B$39:$K$39</c:f>
              <c:numCache>
                <c:formatCode>0.0</c:formatCode>
                <c:ptCount val="10"/>
                <c:pt idx="0">
                  <c:v>86.2</c:v>
                </c:pt>
                <c:pt idx="1">
                  <c:v>86.2</c:v>
                </c:pt>
                <c:pt idx="2">
                  <c:v>86.6</c:v>
                </c:pt>
                <c:pt idx="3">
                  <c:v>89.0</c:v>
                </c:pt>
                <c:pt idx="4">
                  <c:v>87.9</c:v>
                </c:pt>
                <c:pt idx="5">
                  <c:v>87.9</c:v>
                </c:pt>
                <c:pt idx="6">
                  <c:v>92.9</c:v>
                </c:pt>
                <c:pt idx="7">
                  <c:v>96.3</c:v>
                </c:pt>
                <c:pt idx="8">
                  <c:v>89.89</c:v>
                </c:pt>
                <c:pt idx="9" formatCode="General">
                  <c:v>90.95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'F42'!$A$43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'F42'!$B$37:$K$37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'F42'!$B$43:$K$43</c:f>
              <c:numCache>
                <c:formatCode>0.0</c:formatCode>
                <c:ptCount val="10"/>
                <c:pt idx="0">
                  <c:v>44.2</c:v>
                </c:pt>
                <c:pt idx="1">
                  <c:v>40.8</c:v>
                </c:pt>
                <c:pt idx="2">
                  <c:v>52.2</c:v>
                </c:pt>
                <c:pt idx="3">
                  <c:v>50.5</c:v>
                </c:pt>
                <c:pt idx="4">
                  <c:v>52.1</c:v>
                </c:pt>
                <c:pt idx="5">
                  <c:v>51.0</c:v>
                </c:pt>
                <c:pt idx="6">
                  <c:v>46.7</c:v>
                </c:pt>
                <c:pt idx="7">
                  <c:v>48.41</c:v>
                </c:pt>
                <c:pt idx="8">
                  <c:v>62.23</c:v>
                </c:pt>
                <c:pt idx="9" formatCode="General">
                  <c:v>59.04000000000001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'F42'!$A$38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/>
          </c:spPr>
          <c:marker>
            <c:symbol val="diamond"/>
            <c:size val="3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'F42'!$B$37:$K$37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'F42'!$B$38:$K$38</c:f>
              <c:numCache>
                <c:formatCode>0.0</c:formatCode>
                <c:ptCount val="10"/>
                <c:pt idx="0">
                  <c:v>25.2</c:v>
                </c:pt>
                <c:pt idx="1">
                  <c:v>22.9</c:v>
                </c:pt>
                <c:pt idx="2">
                  <c:v>30.0</c:v>
                </c:pt>
                <c:pt idx="3">
                  <c:v>29.6</c:v>
                </c:pt>
                <c:pt idx="4">
                  <c:v>37.3</c:v>
                </c:pt>
                <c:pt idx="5">
                  <c:v>31.3</c:v>
                </c:pt>
                <c:pt idx="6">
                  <c:v>29.8</c:v>
                </c:pt>
                <c:pt idx="7">
                  <c:v>38.9</c:v>
                </c:pt>
                <c:pt idx="8">
                  <c:v>38.29</c:v>
                </c:pt>
                <c:pt idx="9" formatCode="General">
                  <c:v>39.89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'F42'!$A$40</c:f>
              <c:strCache>
                <c:ptCount val="1"/>
                <c:pt idx="0">
                  <c:v>Philippines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5"/>
              <c:layout>
                <c:manualLayout>
                  <c:x val="-0.0195599059661371"/>
                  <c:y val="0.05418719211822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134th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17848471949728"/>
                  <c:y val="0.03940886699507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91198119322742"/>
                  <c:y val="0.02955665024630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138th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68948707034385"/>
                  <c:y val="0.0492610837438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108th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95th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'F42'!$B$37:$J$37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'F42'!$B$40:$K$40</c:f>
              <c:numCache>
                <c:formatCode>0.0</c:formatCode>
                <c:ptCount val="10"/>
                <c:pt idx="0">
                  <c:v>31.0</c:v>
                </c:pt>
                <c:pt idx="1">
                  <c:v>28.1</c:v>
                </c:pt>
                <c:pt idx="2">
                  <c:v>25.0</c:v>
                </c:pt>
                <c:pt idx="3">
                  <c:v>23.0</c:v>
                </c:pt>
                <c:pt idx="4">
                  <c:v>20.3</c:v>
                </c:pt>
                <c:pt idx="5">
                  <c:v>26.9</c:v>
                </c:pt>
                <c:pt idx="6">
                  <c:v>26.6</c:v>
                </c:pt>
                <c:pt idx="7">
                  <c:v>25.5</c:v>
                </c:pt>
                <c:pt idx="8">
                  <c:v>43.1</c:v>
                </c:pt>
                <c:pt idx="9" formatCode="General">
                  <c:v>50.0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794744"/>
        <c:axId val="-2146791800"/>
      </c:lineChart>
      <c:catAx>
        <c:axId val="-214679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791800"/>
        <c:crosses val="autoZero"/>
        <c:auto val="1"/>
        <c:lblAlgn val="ctr"/>
        <c:lblOffset val="100"/>
        <c:noMultiLvlLbl val="0"/>
      </c:catAx>
      <c:valAx>
        <c:axId val="-2146791800"/>
        <c:scaling>
          <c:orientation val="minMax"/>
          <c:max val="100.0"/>
        </c:scaling>
        <c:delete val="0"/>
        <c:axPos val="l"/>
        <c:numFmt formatCode="0" sourceLinked="0"/>
        <c:majorTickMark val="out"/>
        <c:minorTickMark val="none"/>
        <c:tickLblPos val="nextTo"/>
        <c:crossAx val="-2146794744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43000"/>
          </a:blip>
          <a:stretch>
            <a:fillRect/>
          </a:stretch>
        </a:blipFill>
      </c:spPr>
    </c:plotArea>
    <c:legend>
      <c:legendPos val="b"/>
      <c:layout>
        <c:manualLayout>
          <c:xMode val="edge"/>
          <c:yMode val="edge"/>
          <c:x val="0.0472222222222222"/>
          <c:y val="0.703100466608341"/>
          <c:w val="0.950153105861767"/>
          <c:h val="0.1172296397732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PH"/>
              <a:t>Corruption Perceptions Index, Percentile Rankings, ASEAN-6, 1998-2013</a:t>
            </a:r>
          </a:p>
        </c:rich>
      </c:tx>
      <c:layout>
        <c:manualLayout>
          <c:xMode val="edge"/>
          <c:yMode val="edge"/>
          <c:x val="0.171412349372873"/>
          <c:y val="0.02382391662661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8199780640733"/>
          <c:y val="0.143206459054211"/>
          <c:w val="0.878687991443901"/>
          <c:h val="0.596815882443761"/>
        </c:manualLayout>
      </c:layout>
      <c:lineChart>
        <c:grouping val="standard"/>
        <c:varyColors val="0"/>
        <c:ser>
          <c:idx val="3"/>
          <c:order val="0"/>
          <c:tx>
            <c:strRef>
              <c:f>'F38'!$A$41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'F38'!$B$37:$Q$37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'F38'!$B$41:$Q$41</c:f>
              <c:numCache>
                <c:formatCode>0.0</c:formatCode>
                <c:ptCount val="16"/>
                <c:pt idx="0">
                  <c:v>92.85</c:v>
                </c:pt>
                <c:pt idx="1">
                  <c:v>93.87</c:v>
                </c:pt>
                <c:pt idx="2">
                  <c:v>92.13</c:v>
                </c:pt>
                <c:pt idx="3">
                  <c:v>95.55</c:v>
                </c:pt>
                <c:pt idx="4">
                  <c:v>95.04</c:v>
                </c:pt>
                <c:pt idx="5">
                  <c:v>96.96</c:v>
                </c:pt>
                <c:pt idx="6">
                  <c:v>97.24</c:v>
                </c:pt>
                <c:pt idx="7">
                  <c:v>97.46</c:v>
                </c:pt>
                <c:pt idx="8">
                  <c:v>97.53</c:v>
                </c:pt>
                <c:pt idx="9">
                  <c:v>97.76</c:v>
                </c:pt>
                <c:pt idx="10">
                  <c:v>98.32</c:v>
                </c:pt>
                <c:pt idx="11">
                  <c:v>98.32</c:v>
                </c:pt>
                <c:pt idx="12">
                  <c:v>98.87</c:v>
                </c:pt>
                <c:pt idx="13">
                  <c:v>97.8</c:v>
                </c:pt>
                <c:pt idx="14">
                  <c:v>97.71</c:v>
                </c:pt>
                <c:pt idx="15">
                  <c:v>97.1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'F38'!$A$39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diamond"/>
            <c:size val="3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'F38'!$B$37:$Q$37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'F38'!$B$39:$Q$39</c:f>
              <c:numCache>
                <c:formatCode>0.0</c:formatCode>
                <c:ptCount val="16"/>
                <c:pt idx="0">
                  <c:v>64.28</c:v>
                </c:pt>
                <c:pt idx="1">
                  <c:v>67.34</c:v>
                </c:pt>
                <c:pt idx="2">
                  <c:v>60.67</c:v>
                </c:pt>
                <c:pt idx="3">
                  <c:v>61.11</c:v>
                </c:pt>
                <c:pt idx="4">
                  <c:v>66.33</c:v>
                </c:pt>
                <c:pt idx="5">
                  <c:v>71.96</c:v>
                </c:pt>
                <c:pt idx="6">
                  <c:v>73.1</c:v>
                </c:pt>
                <c:pt idx="7">
                  <c:v>75.94</c:v>
                </c:pt>
                <c:pt idx="8">
                  <c:v>73.45</c:v>
                </c:pt>
                <c:pt idx="9">
                  <c:v>75.41</c:v>
                </c:pt>
                <c:pt idx="10">
                  <c:v>72.06</c:v>
                </c:pt>
                <c:pt idx="11">
                  <c:v>67.03</c:v>
                </c:pt>
                <c:pt idx="12">
                  <c:v>67.79</c:v>
                </c:pt>
                <c:pt idx="13">
                  <c:v>67.58</c:v>
                </c:pt>
                <c:pt idx="14">
                  <c:v>68.0</c:v>
                </c:pt>
                <c:pt idx="15">
                  <c:v>69.8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'F38'!$A$42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'F38'!$B$37:$Q$37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'F38'!$B$42:$Q$42</c:f>
              <c:numCache>
                <c:formatCode>0.0</c:formatCode>
                <c:ptCount val="16"/>
                <c:pt idx="0">
                  <c:v>23.8</c:v>
                </c:pt>
                <c:pt idx="1">
                  <c:v>30.61</c:v>
                </c:pt>
                <c:pt idx="2">
                  <c:v>31.46</c:v>
                </c:pt>
                <c:pt idx="3">
                  <c:v>32.22</c:v>
                </c:pt>
                <c:pt idx="4">
                  <c:v>36.63</c:v>
                </c:pt>
                <c:pt idx="5">
                  <c:v>43.93</c:v>
                </c:pt>
                <c:pt idx="6">
                  <c:v>55.17</c:v>
                </c:pt>
                <c:pt idx="7">
                  <c:v>62.02</c:v>
                </c:pt>
                <c:pt idx="8">
                  <c:v>60.49</c:v>
                </c:pt>
                <c:pt idx="9">
                  <c:v>48.6</c:v>
                </c:pt>
                <c:pt idx="10">
                  <c:v>53.63</c:v>
                </c:pt>
                <c:pt idx="11">
                  <c:v>51.39</c:v>
                </c:pt>
                <c:pt idx="12">
                  <c:v>53.1</c:v>
                </c:pt>
                <c:pt idx="13">
                  <c:v>53.84</c:v>
                </c:pt>
                <c:pt idx="14">
                  <c:v>47.42</c:v>
                </c:pt>
                <c:pt idx="15">
                  <c:v>40.9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'F38'!$A$40</c:f>
              <c:strCache>
                <c:ptCount val="1"/>
                <c:pt idx="0">
                  <c:v>Philippines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134th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0819672131147541"/>
                  <c:y val="0.0197823936696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129th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0109934655742876"/>
                  <c:y val="-0.0009863346927963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105th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0823301549847733"/>
                  <c:y val="-0.008702041867735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'F38'!$B$37:$Q$37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'F38'!$B$40:$Q$40</c:f>
              <c:numCache>
                <c:formatCode>0.0</c:formatCode>
                <c:ptCount val="16"/>
                <c:pt idx="0">
                  <c:v>32.14</c:v>
                </c:pt>
                <c:pt idx="1">
                  <c:v>44.89</c:v>
                </c:pt>
                <c:pt idx="2">
                  <c:v>22.47</c:v>
                </c:pt>
                <c:pt idx="3">
                  <c:v>25.55</c:v>
                </c:pt>
                <c:pt idx="4">
                  <c:v>21.78</c:v>
                </c:pt>
                <c:pt idx="5">
                  <c:v>25.75</c:v>
                </c:pt>
                <c:pt idx="6">
                  <c:v>26.89</c:v>
                </c:pt>
                <c:pt idx="7">
                  <c:v>21.51</c:v>
                </c:pt>
                <c:pt idx="8">
                  <c:v>20.98</c:v>
                </c:pt>
                <c:pt idx="9">
                  <c:v>24.02</c:v>
                </c:pt>
                <c:pt idx="10">
                  <c:v>20.11</c:v>
                </c:pt>
                <c:pt idx="11">
                  <c:v>21.22</c:v>
                </c:pt>
                <c:pt idx="12">
                  <c:v>20.33</c:v>
                </c:pt>
                <c:pt idx="13">
                  <c:v>27.47</c:v>
                </c:pt>
                <c:pt idx="14">
                  <c:v>36.57</c:v>
                </c:pt>
                <c:pt idx="15">
                  <c:v>43.1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'F38'!$A$38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/>
          </c:spPr>
          <c:marker>
            <c:symbol val="diamond"/>
            <c:size val="3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'F38'!$B$37:$Q$37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'F38'!$B$38:$Q$38</c:f>
              <c:numCache>
                <c:formatCode>0.0</c:formatCode>
                <c:ptCount val="16"/>
                <c:pt idx="0">
                  <c:v>5.95</c:v>
                </c:pt>
                <c:pt idx="1">
                  <c:v>2.04</c:v>
                </c:pt>
                <c:pt idx="2">
                  <c:v>4.49</c:v>
                </c:pt>
                <c:pt idx="3">
                  <c:v>2.22</c:v>
                </c:pt>
                <c:pt idx="4">
                  <c:v>4.95</c:v>
                </c:pt>
                <c:pt idx="5">
                  <c:v>7.57</c:v>
                </c:pt>
                <c:pt idx="6">
                  <c:v>4.819999999999998</c:v>
                </c:pt>
                <c:pt idx="7">
                  <c:v>10.12</c:v>
                </c:pt>
                <c:pt idx="8">
                  <c:v>16.04</c:v>
                </c:pt>
                <c:pt idx="9">
                  <c:v>18.99</c:v>
                </c:pt>
                <c:pt idx="10">
                  <c:v>26.25</c:v>
                </c:pt>
                <c:pt idx="11">
                  <c:v>34.07</c:v>
                </c:pt>
                <c:pt idx="12">
                  <c:v>35.59</c:v>
                </c:pt>
                <c:pt idx="13">
                  <c:v>39.56</c:v>
                </c:pt>
                <c:pt idx="14">
                  <c:v>30.85</c:v>
                </c:pt>
                <c:pt idx="15">
                  <c:v>35.2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'F38'!$A$43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diamond"/>
            <c:size val="3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'F38'!$B$37:$Q$37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'F38'!$B$43:$Q$43</c:f>
              <c:numCache>
                <c:formatCode>0.0</c:formatCode>
                <c:ptCount val="16"/>
                <c:pt idx="0">
                  <c:v>11.9</c:v>
                </c:pt>
                <c:pt idx="1">
                  <c:v>20.4</c:v>
                </c:pt>
                <c:pt idx="2">
                  <c:v>13.48</c:v>
                </c:pt>
                <c:pt idx="3">
                  <c:v>16.66</c:v>
                </c:pt>
                <c:pt idx="4">
                  <c:v>14.85</c:v>
                </c:pt>
                <c:pt idx="5">
                  <c:v>21.21</c:v>
                </c:pt>
                <c:pt idx="6">
                  <c:v>26.89</c:v>
                </c:pt>
                <c:pt idx="7">
                  <c:v>27.21</c:v>
                </c:pt>
                <c:pt idx="8">
                  <c:v>26.54</c:v>
                </c:pt>
                <c:pt idx="9">
                  <c:v>27.93</c:v>
                </c:pt>
                <c:pt idx="10">
                  <c:v>30.72</c:v>
                </c:pt>
                <c:pt idx="11">
                  <c:v>30.72</c:v>
                </c:pt>
                <c:pt idx="12">
                  <c:v>31.63</c:v>
                </c:pt>
                <c:pt idx="13">
                  <c:v>36.26</c:v>
                </c:pt>
                <c:pt idx="14">
                  <c:v>28.0</c:v>
                </c:pt>
                <c:pt idx="15">
                  <c:v>33.5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1691864"/>
        <c:axId val="2071696984"/>
      </c:lineChart>
      <c:catAx>
        <c:axId val="2071691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en-US"/>
          </a:p>
        </c:txPr>
        <c:crossAx val="2071696984"/>
        <c:crosses val="autoZero"/>
        <c:auto val="1"/>
        <c:lblAlgn val="ctr"/>
        <c:lblOffset val="100"/>
        <c:noMultiLvlLbl val="0"/>
      </c:catAx>
      <c:valAx>
        <c:axId val="2071696984"/>
        <c:scaling>
          <c:orientation val="minMax"/>
          <c:max val="100.0"/>
        </c:scaling>
        <c:delete val="0"/>
        <c:axPos val="l"/>
        <c:numFmt formatCode="0" sourceLinked="0"/>
        <c:majorTickMark val="out"/>
        <c:minorTickMark val="none"/>
        <c:tickLblPos val="nextTo"/>
        <c:crossAx val="2071691864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16000"/>
          </a:blip>
          <a:stretch>
            <a:fillRect/>
          </a:stretch>
        </a:blipFill>
      </c:spPr>
    </c:plotArea>
    <c:legend>
      <c:legendPos val="b"/>
      <c:layout>
        <c:manualLayout>
          <c:xMode val="edge"/>
          <c:yMode val="edge"/>
          <c:x val="0.006507003672358"/>
          <c:y val="0.846868829977567"/>
          <c:w val="0.992529779931349"/>
          <c:h val="0.079313407623355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Net FDI, Bn US$, ASEAN-6, 1990-H1 2014</a:t>
            </a:r>
          </a:p>
        </c:rich>
      </c:tx>
      <c:layout>
        <c:manualLayout>
          <c:xMode val="edge"/>
          <c:yMode val="edge"/>
          <c:x val="0.303760936132983"/>
          <c:y val="0.03246765609228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6480752405949"/>
          <c:y val="0.143703703703704"/>
          <c:w val="0.89079636920385"/>
          <c:h val="0.665970764071158"/>
        </c:manualLayout>
      </c:layout>
      <c:lineChart>
        <c:grouping val="standard"/>
        <c:varyColors val="0"/>
        <c:ser>
          <c:idx val="1"/>
          <c:order val="0"/>
          <c:tx>
            <c:strRef>
              <c:f>'F23-24'!$A$30</c:f>
              <c:strCache>
                <c:ptCount val="1"/>
                <c:pt idx="0">
                  <c:v>Singapore</c:v>
                </c:pt>
              </c:strCache>
            </c:strRef>
          </c:tx>
          <c:spPr>
            <a:ln w="19050"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0.00619614003243963"/>
                  <c:y val="0.009438182874825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'F23-24'!$B$26:$Z$26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'F23-24'!$B$30:$Z$30</c:f>
              <c:numCache>
                <c:formatCode>0.0</c:formatCode>
                <c:ptCount val="25"/>
                <c:pt idx="0">
                  <c:v>5.574749107601</c:v>
                </c:pt>
                <c:pt idx="1">
                  <c:v>4.887094440103</c:v>
                </c:pt>
                <c:pt idx="2">
                  <c:v>2.2043377103323</c:v>
                </c:pt>
                <c:pt idx="3">
                  <c:v>4.686314434425297</c:v>
                </c:pt>
                <c:pt idx="4">
                  <c:v>8.5501885507778</c:v>
                </c:pt>
                <c:pt idx="5">
                  <c:v>11.9428099733311</c:v>
                </c:pt>
                <c:pt idx="6">
                  <c:v>11.4323707128876</c:v>
                </c:pt>
                <c:pt idx="7">
                  <c:v>15.7017396165166</c:v>
                </c:pt>
                <c:pt idx="8">
                  <c:v>5.9586520076482</c:v>
                </c:pt>
                <c:pt idx="9">
                  <c:v>18.8529522820598</c:v>
                </c:pt>
                <c:pt idx="10">
                  <c:v>15.5153251815587</c:v>
                </c:pt>
                <c:pt idx="11">
                  <c:v>17.0068983993035</c:v>
                </c:pt>
                <c:pt idx="12">
                  <c:v>6.157244260271797</c:v>
                </c:pt>
                <c:pt idx="13">
                  <c:v>17.0514527775546</c:v>
                </c:pt>
                <c:pt idx="14">
                  <c:v>24.390290078865</c:v>
                </c:pt>
                <c:pt idx="15">
                  <c:v>18.0903028118241</c:v>
                </c:pt>
                <c:pt idx="16">
                  <c:v>36.7002322317534</c:v>
                </c:pt>
                <c:pt idx="17">
                  <c:v>46.9723309667573</c:v>
                </c:pt>
                <c:pt idx="18">
                  <c:v>12.2000056542697</c:v>
                </c:pt>
                <c:pt idx="19">
                  <c:v>23.821286893868</c:v>
                </c:pt>
                <c:pt idx="20">
                  <c:v>55.0757970238576</c:v>
                </c:pt>
                <c:pt idx="21">
                  <c:v>50.3677113644676</c:v>
                </c:pt>
                <c:pt idx="22">
                  <c:v>61.1594168107035</c:v>
                </c:pt>
                <c:pt idx="23">
                  <c:v>63.7723167905378</c:v>
                </c:pt>
                <c:pt idx="24">
                  <c:v>39.77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'F23-24'!$A$27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0.00270603674540682"/>
                  <c:y val="-0.02106248597304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'F23-24'!$B$26:$Z$26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'F23-24'!$B$27:$Z$27</c:f>
              <c:numCache>
                <c:formatCode>0.0</c:formatCode>
                <c:ptCount val="25"/>
                <c:pt idx="0">
                  <c:v>1.092</c:v>
                </c:pt>
                <c:pt idx="1">
                  <c:v>1.482</c:v>
                </c:pt>
                <c:pt idx="2">
                  <c:v>1.799</c:v>
                </c:pt>
                <c:pt idx="3">
                  <c:v>2.003</c:v>
                </c:pt>
                <c:pt idx="4">
                  <c:v>2.191</c:v>
                </c:pt>
                <c:pt idx="5">
                  <c:v>4.419</c:v>
                </c:pt>
                <c:pt idx="6">
                  <c:v>6.245</c:v>
                </c:pt>
                <c:pt idx="7">
                  <c:v>4.729</c:v>
                </c:pt>
                <c:pt idx="8">
                  <c:v>-0.207</c:v>
                </c:pt>
                <c:pt idx="9">
                  <c:v>-1.838</c:v>
                </c:pt>
                <c:pt idx="10">
                  <c:v>-4.495</c:v>
                </c:pt>
                <c:pt idx="11">
                  <c:v>-2.926</c:v>
                </c:pt>
                <c:pt idx="12">
                  <c:v>0.232942</c:v>
                </c:pt>
                <c:pt idx="13">
                  <c:v>-0.507</c:v>
                </c:pt>
                <c:pt idx="14">
                  <c:v>1.896</c:v>
                </c:pt>
                <c:pt idx="15">
                  <c:v>8.336</c:v>
                </c:pt>
                <c:pt idx="16">
                  <c:v>4.914</c:v>
                </c:pt>
                <c:pt idx="17">
                  <c:v>6.928</c:v>
                </c:pt>
                <c:pt idx="18">
                  <c:v>9.318</c:v>
                </c:pt>
                <c:pt idx="19">
                  <c:v>4.8773691784365</c:v>
                </c:pt>
                <c:pt idx="20">
                  <c:v>13.7705807710104</c:v>
                </c:pt>
                <c:pt idx="21">
                  <c:v>19.241252761606</c:v>
                </c:pt>
                <c:pt idx="22">
                  <c:v>19.138</c:v>
                </c:pt>
                <c:pt idx="23">
                  <c:v>18.444</c:v>
                </c:pt>
                <c:pt idx="24">
                  <c:v>12.49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'F23-24'!$A$28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'F23-24'!$B$26:$Z$26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'F23-24'!$B$28:$Y$28</c:f>
              <c:numCache>
                <c:formatCode>0.0</c:formatCode>
                <c:ptCount val="24"/>
                <c:pt idx="0">
                  <c:v>2.611</c:v>
                </c:pt>
                <c:pt idx="1">
                  <c:v>4.043</c:v>
                </c:pt>
                <c:pt idx="2">
                  <c:v>5.138</c:v>
                </c:pt>
                <c:pt idx="3">
                  <c:v>5.741</c:v>
                </c:pt>
                <c:pt idx="4">
                  <c:v>4.581</c:v>
                </c:pt>
                <c:pt idx="5">
                  <c:v>5.814999999999998</c:v>
                </c:pt>
                <c:pt idx="6">
                  <c:v>7.297</c:v>
                </c:pt>
                <c:pt idx="7">
                  <c:v>6.322999999999998</c:v>
                </c:pt>
                <c:pt idx="8">
                  <c:v>2.7139957281789</c:v>
                </c:pt>
                <c:pt idx="9">
                  <c:v>3.895263157894698</c:v>
                </c:pt>
                <c:pt idx="10">
                  <c:v>3.7876315789474</c:v>
                </c:pt>
                <c:pt idx="11">
                  <c:v>0.553947368421</c:v>
                </c:pt>
                <c:pt idx="12">
                  <c:v>3.2034210526316</c:v>
                </c:pt>
                <c:pt idx="13">
                  <c:v>2.4731578947368</c:v>
                </c:pt>
                <c:pt idx="14">
                  <c:v>4.624210526315795</c:v>
                </c:pt>
                <c:pt idx="15">
                  <c:v>4.065311360437698</c:v>
                </c:pt>
                <c:pt idx="16">
                  <c:v>6.0602533136324</c:v>
                </c:pt>
                <c:pt idx="17">
                  <c:v>8.5946659995287</c:v>
                </c:pt>
                <c:pt idx="18">
                  <c:v>7.1719781883369</c:v>
                </c:pt>
                <c:pt idx="19">
                  <c:v>1.4529720527734</c:v>
                </c:pt>
                <c:pt idx="20">
                  <c:v>9.0600421504336</c:v>
                </c:pt>
                <c:pt idx="21">
                  <c:v>12.197576462634</c:v>
                </c:pt>
                <c:pt idx="22">
                  <c:v>10.0739259994755</c:v>
                </c:pt>
                <c:pt idx="23">
                  <c:v>12.3056877363722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'F23-24'!$A$32</c:f>
              <c:strCache>
                <c:ptCount val="1"/>
                <c:pt idx="0">
                  <c:v>Vietnam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0.00942162935877513"/>
                  <c:y val="-0.009438182874825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'F23-24'!$B$26:$Z$26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'F23-24'!$B$32:$Z$32</c:f>
              <c:numCache>
                <c:formatCode>0.0</c:formatCode>
                <c:ptCount val="25"/>
                <c:pt idx="0">
                  <c:v>0.18</c:v>
                </c:pt>
                <c:pt idx="1">
                  <c:v>0.375190278</c:v>
                </c:pt>
                <c:pt idx="2">
                  <c:v>0.473945856</c:v>
                </c:pt>
                <c:pt idx="3">
                  <c:v>0.926303715</c:v>
                </c:pt>
                <c:pt idx="4">
                  <c:v>1.944515936</c:v>
                </c:pt>
                <c:pt idx="5">
                  <c:v>1.7804</c:v>
                </c:pt>
                <c:pt idx="6">
                  <c:v>2.395</c:v>
                </c:pt>
                <c:pt idx="7">
                  <c:v>2.22</c:v>
                </c:pt>
                <c:pt idx="8">
                  <c:v>1.671</c:v>
                </c:pt>
                <c:pt idx="9">
                  <c:v>1.412</c:v>
                </c:pt>
                <c:pt idx="10">
                  <c:v>1.298</c:v>
                </c:pt>
                <c:pt idx="11">
                  <c:v>1.3</c:v>
                </c:pt>
                <c:pt idx="12">
                  <c:v>1.4</c:v>
                </c:pt>
                <c:pt idx="13">
                  <c:v>1.45</c:v>
                </c:pt>
                <c:pt idx="14">
                  <c:v>1.61</c:v>
                </c:pt>
                <c:pt idx="15">
                  <c:v>1.954</c:v>
                </c:pt>
                <c:pt idx="16">
                  <c:v>2.4</c:v>
                </c:pt>
                <c:pt idx="17">
                  <c:v>6.7</c:v>
                </c:pt>
                <c:pt idx="18">
                  <c:v>9.578997494409898</c:v>
                </c:pt>
                <c:pt idx="19">
                  <c:v>7.6</c:v>
                </c:pt>
                <c:pt idx="20">
                  <c:v>8.0</c:v>
                </c:pt>
                <c:pt idx="21">
                  <c:v>7.519</c:v>
                </c:pt>
                <c:pt idx="22">
                  <c:v>8.368</c:v>
                </c:pt>
                <c:pt idx="23">
                  <c:v>8.9</c:v>
                </c:pt>
                <c:pt idx="24">
                  <c:v>4.5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'F23-24'!$A$31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>
              <a:solidFill>
                <a:srgbClr val="FFC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180555555555556"/>
                  <c:y val="-0.00464971704458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106062400118539"/>
                  <c:y val="-0.01887673733165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'F23-24'!$B$26:$Z$26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'F23-24'!$B$31:$Z$31</c:f>
              <c:numCache>
                <c:formatCode>0.0</c:formatCode>
                <c:ptCount val="25"/>
                <c:pt idx="0">
                  <c:v>2.575</c:v>
                </c:pt>
                <c:pt idx="1">
                  <c:v>2.049</c:v>
                </c:pt>
                <c:pt idx="2">
                  <c:v>2.151</c:v>
                </c:pt>
                <c:pt idx="3">
                  <c:v>1.807</c:v>
                </c:pt>
                <c:pt idx="4">
                  <c:v>1.369</c:v>
                </c:pt>
                <c:pt idx="5">
                  <c:v>2.07</c:v>
                </c:pt>
                <c:pt idx="6">
                  <c:v>2.338</c:v>
                </c:pt>
                <c:pt idx="7">
                  <c:v>3.882</c:v>
                </c:pt>
                <c:pt idx="8">
                  <c:v>7.492</c:v>
                </c:pt>
                <c:pt idx="9">
                  <c:v>6.106384722997198</c:v>
                </c:pt>
                <c:pt idx="10">
                  <c:v>3.4101187181827</c:v>
                </c:pt>
                <c:pt idx="11">
                  <c:v>5.0732019112395</c:v>
                </c:pt>
                <c:pt idx="12">
                  <c:v>3.355415839348598</c:v>
                </c:pt>
                <c:pt idx="13">
                  <c:v>5.222347569941601</c:v>
                </c:pt>
                <c:pt idx="14">
                  <c:v>5.858576315684798</c:v>
                </c:pt>
                <c:pt idx="15">
                  <c:v>8.0665510528318</c:v>
                </c:pt>
                <c:pt idx="16">
                  <c:v>9.501253726310095</c:v>
                </c:pt>
                <c:pt idx="17">
                  <c:v>11.3594192321299</c:v>
                </c:pt>
                <c:pt idx="18">
                  <c:v>8.4547006343909</c:v>
                </c:pt>
                <c:pt idx="19">
                  <c:v>4.854394540245996</c:v>
                </c:pt>
                <c:pt idx="20">
                  <c:v>9.146777211897898</c:v>
                </c:pt>
                <c:pt idx="21">
                  <c:v>3.7096169505678</c:v>
                </c:pt>
                <c:pt idx="22">
                  <c:v>10.7052938674282</c:v>
                </c:pt>
                <c:pt idx="23">
                  <c:v>12.9456014686983</c:v>
                </c:pt>
                <c:pt idx="24">
                  <c:v>6.769999999999999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'F23-24'!$A$29</c:f>
              <c:strCache>
                <c:ptCount val="1"/>
                <c:pt idx="0">
                  <c:v>Philippines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0.0101501531058618"/>
                  <c:y val="0.02345672413155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'F23-24'!$B$26:$Z$26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H1 2014</c:v>
                </c:pt>
              </c:strCache>
            </c:strRef>
          </c:cat>
          <c:val>
            <c:numRef>
              <c:f>'F23-24'!$B$29:$Z$29</c:f>
              <c:numCache>
                <c:formatCode>0.0</c:formatCode>
                <c:ptCount val="25"/>
                <c:pt idx="0">
                  <c:v>0.55</c:v>
                </c:pt>
                <c:pt idx="1">
                  <c:v>0.556</c:v>
                </c:pt>
                <c:pt idx="2">
                  <c:v>0.776</c:v>
                </c:pt>
                <c:pt idx="3">
                  <c:v>1.238</c:v>
                </c:pt>
                <c:pt idx="4">
                  <c:v>1.591</c:v>
                </c:pt>
                <c:pt idx="5">
                  <c:v>1.459</c:v>
                </c:pt>
                <c:pt idx="6">
                  <c:v>1.52</c:v>
                </c:pt>
                <c:pt idx="7">
                  <c:v>1.249</c:v>
                </c:pt>
                <c:pt idx="8">
                  <c:v>1.752</c:v>
                </c:pt>
                <c:pt idx="9">
                  <c:v>1.247</c:v>
                </c:pt>
                <c:pt idx="10">
                  <c:v>2.24</c:v>
                </c:pt>
                <c:pt idx="11">
                  <c:v>0.195</c:v>
                </c:pt>
                <c:pt idx="12">
                  <c:v>1.542</c:v>
                </c:pt>
                <c:pt idx="13">
                  <c:v>0.491</c:v>
                </c:pt>
                <c:pt idx="14">
                  <c:v>0.688</c:v>
                </c:pt>
                <c:pt idx="15">
                  <c:v>1.664</c:v>
                </c:pt>
                <c:pt idx="16">
                  <c:v>2.7074149967996</c:v>
                </c:pt>
                <c:pt idx="17">
                  <c:v>2.9187248405041</c:v>
                </c:pt>
                <c:pt idx="18">
                  <c:v>1.3400275632033</c:v>
                </c:pt>
                <c:pt idx="19">
                  <c:v>2.0646206777666</c:v>
                </c:pt>
                <c:pt idx="20">
                  <c:v>1.070386939919</c:v>
                </c:pt>
                <c:pt idx="21">
                  <c:v>2.0071507254</c:v>
                </c:pt>
                <c:pt idx="22">
                  <c:v>3.2154151554357</c:v>
                </c:pt>
                <c:pt idx="23">
                  <c:v>3.8597924471864</c:v>
                </c:pt>
                <c:pt idx="24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417560"/>
        <c:axId val="-2132329448"/>
      </c:lineChart>
      <c:catAx>
        <c:axId val="-213241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en-US"/>
          </a:p>
        </c:txPr>
        <c:crossAx val="-2132329448"/>
        <c:crosses val="autoZero"/>
        <c:auto val="1"/>
        <c:lblAlgn val="ctr"/>
        <c:lblOffset val="100"/>
        <c:tickLblSkip val="1"/>
        <c:noMultiLvlLbl val="0"/>
      </c:catAx>
      <c:valAx>
        <c:axId val="-21323294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-2132417560"/>
        <c:crosses val="autoZero"/>
        <c:crossBetween val="between"/>
      </c:valAx>
      <c:spPr>
        <a:blipFill rotWithShape="1">
          <a:blip xmlns:r="http://schemas.openxmlformats.org/officeDocument/2006/relationships" r:embed="rId1">
            <a:alphaModFix amt="37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0939618731869052"/>
          <c:y val="0.145663094196559"/>
          <c:w val="0.350872570852891"/>
          <c:h val="0.29663677456986"/>
        </c:manualLayout>
      </c:layout>
      <c:overlay val="1"/>
      <c:spPr>
        <a:noFill/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PH" dirty="0"/>
              <a:t>Manufacturing GVA, Bn </a:t>
            </a:r>
            <a:r>
              <a:rPr lang="en-PH" dirty="0" smtClean="0"/>
              <a:t>PhP, 1990-2013</a:t>
            </a:r>
            <a:endParaRPr lang="en-PH" dirty="0"/>
          </a:p>
        </c:rich>
      </c:tx>
      <c:layout>
        <c:manualLayout>
          <c:xMode val="edge"/>
          <c:yMode val="edge"/>
          <c:x val="0.332033924371891"/>
          <c:y val="0.027777817082514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6101457145443"/>
          <c:y val="0.133258258258258"/>
          <c:w val="0.825488732011946"/>
          <c:h val="0.667999397034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'F113'!$A$23</c:f>
              <c:strCache>
                <c:ptCount val="1"/>
                <c:pt idx="0">
                  <c:v>Value current prices, lhs</c:v>
                </c:pt>
              </c:strCache>
            </c:strRef>
          </c:tx>
          <c:invertIfNegative val="0"/>
          <c:cat>
            <c:numRef>
              <c:f>'F113'!$C$16:$Z$16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'F113'!$C$10:$Z$10</c:f>
              <c:numCache>
                <c:formatCode>#,##0</c:formatCode>
                <c:ptCount val="24"/>
                <c:pt idx="0">
                  <c:v>267.485</c:v>
                </c:pt>
                <c:pt idx="1">
                  <c:v>315.9379999999991</c:v>
                </c:pt>
                <c:pt idx="2">
                  <c:v>326.839</c:v>
                </c:pt>
                <c:pt idx="3">
                  <c:v>349.595</c:v>
                </c:pt>
                <c:pt idx="4">
                  <c:v>393.81</c:v>
                </c:pt>
                <c:pt idx="5">
                  <c:v>438.247</c:v>
                </c:pt>
                <c:pt idx="6">
                  <c:v>495.389</c:v>
                </c:pt>
                <c:pt idx="7">
                  <c:v>540.3049999999994</c:v>
                </c:pt>
                <c:pt idx="8">
                  <c:v>692.5970692848994</c:v>
                </c:pt>
                <c:pt idx="9">
                  <c:v>761.3255349150093</c:v>
                </c:pt>
                <c:pt idx="10">
                  <c:v>876.1074224020379</c:v>
                </c:pt>
                <c:pt idx="11">
                  <c:v>959.2452059005303</c:v>
                </c:pt>
                <c:pt idx="12">
                  <c:v>1036.674114587949</c:v>
                </c:pt>
                <c:pt idx="13">
                  <c:v>1120.770718064987</c:v>
                </c:pt>
                <c:pt idx="14">
                  <c:v>1226.258979966967</c:v>
                </c:pt>
                <c:pt idx="15">
                  <c:v>1365.694816617172</c:v>
                </c:pt>
                <c:pt idx="16">
                  <c:v>1481.32170332877</c:v>
                </c:pt>
                <c:pt idx="17">
                  <c:v>1567.696647888363</c:v>
                </c:pt>
                <c:pt idx="18">
                  <c:v>1760.890277741111</c:v>
                </c:pt>
                <c:pt idx="19">
                  <c:v>1706.390509461501</c:v>
                </c:pt>
                <c:pt idx="20">
                  <c:v>1930.77901160161</c:v>
                </c:pt>
                <c:pt idx="21">
                  <c:v>2047.718</c:v>
                </c:pt>
                <c:pt idx="22">
                  <c:v>2170.918378995388</c:v>
                </c:pt>
                <c:pt idx="23">
                  <c:v>2355.415654251222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319224"/>
        <c:axId val="-2132315096"/>
      </c:barChart>
      <c:lineChart>
        <c:grouping val="standard"/>
        <c:varyColors val="0"/>
        <c:ser>
          <c:idx val="1"/>
          <c:order val="1"/>
          <c:tx>
            <c:strRef>
              <c:f>'F113'!$A$28</c:f>
              <c:strCache>
                <c:ptCount val="1"/>
                <c:pt idx="0">
                  <c:v>Real YoY growth, rhs</c:v>
                </c:pt>
              </c:strCache>
            </c:strRef>
          </c:tx>
          <c:spPr>
            <a:ln w="38100"/>
          </c:spPr>
          <c:marker>
            <c:symbol val="diamond"/>
            <c:size val="3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'F113'!$C$17:$Z$17</c:f>
              <c:numCache>
                <c:formatCode>0.0%</c:formatCode>
                <c:ptCount val="24"/>
                <c:pt idx="0">
                  <c:v>0.0266421809413235</c:v>
                </c:pt>
                <c:pt idx="1">
                  <c:v>-0.00442571700421368</c:v>
                </c:pt>
                <c:pt idx="2">
                  <c:v>-0.0172791366985052</c:v>
                </c:pt>
                <c:pt idx="3">
                  <c:v>0.00745775144903771</c:v>
                </c:pt>
                <c:pt idx="4">
                  <c:v>0.0501133549194932</c:v>
                </c:pt>
                <c:pt idx="5">
                  <c:v>0.0677455955119921</c:v>
                </c:pt>
                <c:pt idx="6">
                  <c:v>0.055797432983554</c:v>
                </c:pt>
                <c:pt idx="7">
                  <c:v>0.0422108632748248</c:v>
                </c:pt>
                <c:pt idx="9">
                  <c:v>0.0169779530592022</c:v>
                </c:pt>
                <c:pt idx="10">
                  <c:v>0.0551752441723241</c:v>
                </c:pt>
                <c:pt idx="11">
                  <c:v>0.0270357655032118</c:v>
                </c:pt>
                <c:pt idx="12">
                  <c:v>0.0303494562798623</c:v>
                </c:pt>
                <c:pt idx="13">
                  <c:v>0.0368486582258696</c:v>
                </c:pt>
                <c:pt idx="14">
                  <c:v>0.0523826266392178</c:v>
                </c:pt>
                <c:pt idx="15">
                  <c:v>0.0504081020550331</c:v>
                </c:pt>
                <c:pt idx="16">
                  <c:v>0.040880701270515</c:v>
                </c:pt>
                <c:pt idx="17">
                  <c:v>0.0356921835843795</c:v>
                </c:pt>
                <c:pt idx="18">
                  <c:v>0.0431171492556592</c:v>
                </c:pt>
                <c:pt idx="19">
                  <c:v>-0.04802573341288</c:v>
                </c:pt>
                <c:pt idx="20">
                  <c:v>0.111635407935466</c:v>
                </c:pt>
                <c:pt idx="21">
                  <c:v>0.0472956986694202</c:v>
                </c:pt>
                <c:pt idx="22">
                  <c:v>0.0539000527496425</c:v>
                </c:pt>
                <c:pt idx="23">
                  <c:v>0.102600685449272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337144"/>
        <c:axId val="-2132344088"/>
      </c:lineChart>
      <c:catAx>
        <c:axId val="-213231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-2132315096"/>
        <c:crosses val="autoZero"/>
        <c:auto val="1"/>
        <c:lblAlgn val="ctr"/>
        <c:lblOffset val="100"/>
        <c:noMultiLvlLbl val="0"/>
      </c:catAx>
      <c:valAx>
        <c:axId val="-2132315096"/>
        <c:scaling>
          <c:orientation val="minMax"/>
          <c:max val="2400.0"/>
          <c:min val="-1200.0"/>
        </c:scaling>
        <c:delete val="0"/>
        <c:axPos val="l"/>
        <c:numFmt formatCode="General" sourceLinked="0"/>
        <c:majorTickMark val="out"/>
        <c:minorTickMark val="none"/>
        <c:tickLblPos val="nextTo"/>
        <c:crossAx val="-2132319224"/>
        <c:crosses val="autoZero"/>
        <c:crossBetween val="between"/>
        <c:majorUnit val="600.0"/>
      </c:valAx>
      <c:valAx>
        <c:axId val="-2132344088"/>
        <c:scaling>
          <c:orientation val="minMax"/>
          <c:max val="0.16"/>
        </c:scaling>
        <c:delete val="0"/>
        <c:axPos val="r"/>
        <c:numFmt formatCode="0%" sourceLinked="0"/>
        <c:majorTickMark val="out"/>
        <c:minorTickMark val="none"/>
        <c:tickLblPos val="nextTo"/>
        <c:crossAx val="-2132337144"/>
        <c:crosses val="max"/>
        <c:crossBetween val="between"/>
        <c:majorUnit val="0.04"/>
      </c:valAx>
      <c:catAx>
        <c:axId val="-2132337144"/>
        <c:scaling>
          <c:orientation val="minMax"/>
        </c:scaling>
        <c:delete val="1"/>
        <c:axPos val="b"/>
        <c:majorTickMark val="out"/>
        <c:minorTickMark val="none"/>
        <c:tickLblPos val="none"/>
        <c:crossAx val="-2132344088"/>
        <c:crosses val="autoZero"/>
        <c:auto val="1"/>
        <c:lblAlgn val="ctr"/>
        <c:lblOffset val="100"/>
        <c:noMultiLvlLbl val="0"/>
      </c:catAx>
      <c:spPr>
        <a:blipFill rotWithShape="1">
          <a:blip xmlns:r="http://schemas.openxmlformats.org/officeDocument/2006/relationships" r:embed="rId1">
            <a:alphaModFix amt="45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0841967517697979"/>
          <c:y val="0.151311288564137"/>
          <c:w val="0.30277020334783"/>
          <c:h val="0.136388948003121"/>
        </c:manualLayout>
      </c:layout>
      <c:overlay val="1"/>
      <c:spPr>
        <a:noFill/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Foreign Tourist</a:t>
            </a:r>
            <a:r>
              <a:rPr lang="en-US" baseline="0"/>
              <a:t> Arrivals in ASEAN </a:t>
            </a:r>
          </a:p>
          <a:p>
            <a:pPr>
              <a:defRPr/>
            </a:pPr>
            <a:r>
              <a:rPr lang="en-US" baseline="0"/>
              <a:t>(in '000 and % share), 2008-2012</a:t>
            </a:r>
            <a:endParaRPr lang="en-US"/>
          </a:p>
        </c:rich>
      </c:tx>
      <c:layout>
        <c:manualLayout>
          <c:xMode val="edge"/>
          <c:yMode val="edge"/>
          <c:x val="0.305972659667542"/>
          <c:y val="0.002258435835792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738188976378"/>
          <c:y val="0.147811993517018"/>
          <c:w val="0.703021981627296"/>
          <c:h val="0.716091141934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'F132'!$C$28</c:f>
              <c:strCache>
                <c:ptCount val="1"/>
                <c:pt idx="0">
                  <c:v>Brunei Darussalam</c:v>
                </c:pt>
              </c:strCache>
            </c:strRef>
          </c:tx>
          <c:invertIfNegative val="0"/>
          <c:cat>
            <c:numRef>
              <c:f>'F132'!$D$26:$H$26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'F132'!$D$28:$H$28</c:f>
              <c:numCache>
                <c:formatCode>_(* #,##0_);_(* \(#,##0\);_(* "-"??_);_(@_)</c:formatCode>
                <c:ptCount val="5"/>
                <c:pt idx="0">
                  <c:v>225.757</c:v>
                </c:pt>
                <c:pt idx="1">
                  <c:v>157.464</c:v>
                </c:pt>
                <c:pt idx="2">
                  <c:v>214.29</c:v>
                </c:pt>
                <c:pt idx="3">
                  <c:v>242.061</c:v>
                </c:pt>
                <c:pt idx="4">
                  <c:v>209.108</c:v>
                </c:pt>
              </c:numCache>
            </c:numRef>
          </c:val>
        </c:ser>
        <c:ser>
          <c:idx val="1"/>
          <c:order val="1"/>
          <c:tx>
            <c:strRef>
              <c:f>'F132'!$C$29</c:f>
              <c:strCache>
                <c:ptCount val="1"/>
                <c:pt idx="0">
                  <c:v>Cambodia</c:v>
                </c:pt>
              </c:strCache>
            </c:strRef>
          </c:tx>
          <c:invertIfNegative val="0"/>
          <c:cat>
            <c:numRef>
              <c:f>'F132'!$D$26:$H$26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'F132'!$D$29:$H$29</c:f>
              <c:numCache>
                <c:formatCode>_(* #,##0_);_(* \(#,##0\);_(* "-"??_);_(@_)</c:formatCode>
                <c:ptCount val="5"/>
                <c:pt idx="0">
                  <c:v>2125.465</c:v>
                </c:pt>
                <c:pt idx="1">
                  <c:v>2161.577</c:v>
                </c:pt>
                <c:pt idx="2">
                  <c:v>2508.289</c:v>
                </c:pt>
                <c:pt idx="3">
                  <c:v>2881.862</c:v>
                </c:pt>
                <c:pt idx="4">
                  <c:v>3584.307</c:v>
                </c:pt>
              </c:numCache>
            </c:numRef>
          </c:val>
        </c:ser>
        <c:ser>
          <c:idx val="2"/>
          <c:order val="2"/>
          <c:tx>
            <c:strRef>
              <c:f>'F132'!$C$30</c:f>
              <c:strCache>
                <c:ptCount val="1"/>
                <c:pt idx="0">
                  <c:v>Indonesia</c:v>
                </c:pt>
              </c:strCache>
            </c:strRef>
          </c:tx>
          <c:invertIfNegative val="0"/>
          <c:cat>
            <c:numRef>
              <c:f>'F132'!$D$26:$H$26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'F132'!$D$30:$H$30</c:f>
              <c:numCache>
                <c:formatCode>_(* #,##0_);_(* \(#,##0\);_(* "-"??_);_(@_)</c:formatCode>
                <c:ptCount val="5"/>
                <c:pt idx="0">
                  <c:v>6429.027</c:v>
                </c:pt>
                <c:pt idx="1">
                  <c:v>6323.73</c:v>
                </c:pt>
                <c:pt idx="2">
                  <c:v>7002.944</c:v>
                </c:pt>
                <c:pt idx="3">
                  <c:v>7649.731</c:v>
                </c:pt>
                <c:pt idx="4">
                  <c:v>8044.462</c:v>
                </c:pt>
              </c:numCache>
            </c:numRef>
          </c:val>
        </c:ser>
        <c:ser>
          <c:idx val="3"/>
          <c:order val="3"/>
          <c:tx>
            <c:strRef>
              <c:f>'F132'!$C$31</c:f>
              <c:strCache>
                <c:ptCount val="1"/>
                <c:pt idx="0">
                  <c:v>Lao PDR</c:v>
                </c:pt>
              </c:strCache>
            </c:strRef>
          </c:tx>
          <c:invertIfNegative val="0"/>
          <c:cat>
            <c:numRef>
              <c:f>'F132'!$D$26:$H$26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'F132'!$D$31:$H$31</c:f>
              <c:numCache>
                <c:formatCode>_(* #,##0_);_(* \(#,##0\);_(* "-"??_);_(@_)</c:formatCode>
                <c:ptCount val="5"/>
                <c:pt idx="0">
                  <c:v>2004.831</c:v>
                </c:pt>
                <c:pt idx="1">
                  <c:v>2008.363</c:v>
                </c:pt>
                <c:pt idx="2">
                  <c:v>2513.028</c:v>
                </c:pt>
                <c:pt idx="3">
                  <c:v>2723.564</c:v>
                </c:pt>
                <c:pt idx="4">
                  <c:v>3330.072</c:v>
                </c:pt>
              </c:numCache>
            </c:numRef>
          </c:val>
        </c:ser>
        <c:ser>
          <c:idx val="4"/>
          <c:order val="4"/>
          <c:tx>
            <c:strRef>
              <c:f>'F132'!$C$32</c:f>
              <c:strCache>
                <c:ptCount val="1"/>
                <c:pt idx="0">
                  <c:v>Malaysia</c:v>
                </c:pt>
              </c:strCache>
            </c:strRef>
          </c:tx>
          <c:invertIfNegative val="0"/>
          <c:cat>
            <c:numRef>
              <c:f>'F132'!$D$26:$H$26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'F132'!$D$32:$H$32</c:f>
              <c:numCache>
                <c:formatCode>_(* #,##0_);_(* \(#,##0\);_(* "-"??_);_(@_)</c:formatCode>
                <c:ptCount val="5"/>
                <c:pt idx="0">
                  <c:v>22052.488</c:v>
                </c:pt>
                <c:pt idx="1">
                  <c:v>23646.191</c:v>
                </c:pt>
                <c:pt idx="2">
                  <c:v>24577.196</c:v>
                </c:pt>
                <c:pt idx="3">
                  <c:v>24714.324</c:v>
                </c:pt>
                <c:pt idx="4">
                  <c:v>25032.708</c:v>
                </c:pt>
              </c:numCache>
            </c:numRef>
          </c:val>
        </c:ser>
        <c:ser>
          <c:idx val="5"/>
          <c:order val="5"/>
          <c:tx>
            <c:strRef>
              <c:f>'F132'!$C$33</c:f>
              <c:strCache>
                <c:ptCount val="1"/>
                <c:pt idx="0">
                  <c:v>Myanmar</c:v>
                </c:pt>
              </c:strCache>
            </c:strRef>
          </c:tx>
          <c:invertIfNegative val="0"/>
          <c:val>
            <c:numRef>
              <c:f>'F132'!$D$33:$H$33</c:f>
              <c:numCache>
                <c:formatCode>_(* #,##0_);_(* \(#,##0\);_(* "-"??_);_(@_)</c:formatCode>
                <c:ptCount val="5"/>
                <c:pt idx="0">
                  <c:v>660.814</c:v>
                </c:pt>
                <c:pt idx="1">
                  <c:v>762.5469999999992</c:v>
                </c:pt>
                <c:pt idx="2">
                  <c:v>791.505</c:v>
                </c:pt>
                <c:pt idx="3">
                  <c:v>816.3689999999992</c:v>
                </c:pt>
                <c:pt idx="4">
                  <c:v>1058.995</c:v>
                </c:pt>
              </c:numCache>
            </c:numRef>
          </c:val>
        </c:ser>
        <c:ser>
          <c:idx val="6"/>
          <c:order val="6"/>
          <c:tx>
            <c:strRef>
              <c:f>'F132'!$C$34</c:f>
              <c:strCache>
                <c:ptCount val="1"/>
                <c:pt idx="0">
                  <c:v>Philippines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3M,</a:t>
                    </a:r>
                    <a:r>
                      <a:rPr lang="en-US" baseline="0"/>
                      <a:t> 5%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3</a:t>
                    </a:r>
                    <a:r>
                      <a:rPr lang="en-US" baseline="0"/>
                      <a:t>M, 5%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3.5M,</a:t>
                    </a:r>
                    <a:r>
                      <a:rPr lang="en-US" baseline="0"/>
                      <a:t> 5%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4M,</a:t>
                    </a:r>
                    <a:r>
                      <a:rPr lang="en-US" baseline="0"/>
                      <a:t> 5%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4M,</a:t>
                    </a:r>
                    <a:r>
                      <a:rPr lang="en-US" baseline="0"/>
                      <a:t> 5%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'F132'!$D$34:$H$34</c:f>
              <c:numCache>
                <c:formatCode>_(* #,##0_);_(* \(#,##0\);_(* "-"??_);_(@_)</c:formatCode>
                <c:ptCount val="5"/>
                <c:pt idx="0">
                  <c:v>3139.422</c:v>
                </c:pt>
                <c:pt idx="1">
                  <c:v>3017.099</c:v>
                </c:pt>
                <c:pt idx="2">
                  <c:v>3520.471</c:v>
                </c:pt>
                <c:pt idx="3">
                  <c:v>3917.454</c:v>
                </c:pt>
                <c:pt idx="4">
                  <c:v>4272.811</c:v>
                </c:pt>
              </c:numCache>
            </c:numRef>
          </c:val>
        </c:ser>
        <c:ser>
          <c:idx val="7"/>
          <c:order val="7"/>
          <c:tx>
            <c:strRef>
              <c:f>'F132'!$C$35</c:f>
              <c:strCache>
                <c:ptCount val="1"/>
                <c:pt idx="0">
                  <c:v>Singapore</c:v>
                </c:pt>
              </c:strCache>
            </c:strRef>
          </c:tx>
          <c:invertIfNegative val="0"/>
          <c:val>
            <c:numRef>
              <c:f>'F132'!$D$35:$H$35</c:f>
              <c:numCache>
                <c:formatCode>_(* #,##0_);_(* \(#,##0\);_(* "-"??_);_(@_)</c:formatCode>
                <c:ptCount val="5"/>
                <c:pt idx="0">
                  <c:v>10116.478</c:v>
                </c:pt>
                <c:pt idx="1">
                  <c:v>9681.259</c:v>
                </c:pt>
                <c:pt idx="2">
                  <c:v>11638.663</c:v>
                </c:pt>
                <c:pt idx="3">
                  <c:v>13171.303</c:v>
                </c:pt>
                <c:pt idx="4">
                  <c:v>14491.185</c:v>
                </c:pt>
              </c:numCache>
            </c:numRef>
          </c:val>
        </c:ser>
        <c:ser>
          <c:idx val="8"/>
          <c:order val="8"/>
          <c:tx>
            <c:strRef>
              <c:f>'F132'!$C$36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val>
            <c:numRef>
              <c:f>'F132'!$D$36:$H$36</c:f>
              <c:numCache>
                <c:formatCode>_(* #,##0_);_(* \(#,##0\);_(* "-"??_);_(@_)</c:formatCode>
                <c:ptCount val="5"/>
                <c:pt idx="0">
                  <c:v>14597.477</c:v>
                </c:pt>
                <c:pt idx="1">
                  <c:v>14149.841</c:v>
                </c:pt>
                <c:pt idx="2">
                  <c:v>15936.4</c:v>
                </c:pt>
                <c:pt idx="3">
                  <c:v>19098.323</c:v>
                </c:pt>
                <c:pt idx="4">
                  <c:v>22353.903</c:v>
                </c:pt>
              </c:numCache>
            </c:numRef>
          </c:val>
        </c:ser>
        <c:ser>
          <c:idx val="9"/>
          <c:order val="9"/>
          <c:tx>
            <c:strRef>
              <c:f>'F132'!$C$37</c:f>
              <c:strCache>
                <c:ptCount val="1"/>
                <c:pt idx="0">
                  <c:v>Vietnam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9698615279055E-7"/>
                  <c:y val="-0.05092592592592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66M</a:t>
                    </a:r>
                    <a:r>
                      <a:rPr lang="en-US" baseline="0"/>
                      <a:t>, 100%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215500271517784"/>
                  <c:y val="-0.055555555555555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66M,</a:t>
                    </a:r>
                    <a:r>
                      <a:rPr lang="en-US" baseline="0"/>
                      <a:t> 100%</a:t>
                    </a:r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220756359872E-17"/>
                  <c:y val="-0.05092592592592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74M,</a:t>
                    </a:r>
                    <a:r>
                      <a:rPr lang="en-US" baseline="0"/>
                      <a:t>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431034482758621"/>
                  <c:y val="-0.06018518518518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81M,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215507436570429"/>
                  <c:y val="-0.067524208387119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89M,</a:t>
                    </a:r>
                    <a:r>
                      <a:rPr lang="en-US" baseline="0"/>
                      <a:t>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'F132'!$D$37:$H$37</c:f>
              <c:numCache>
                <c:formatCode>_(* #,##0_);_(* \(#,##0\);_(* "-"??_);_(@_)</c:formatCode>
                <c:ptCount val="5"/>
                <c:pt idx="0">
                  <c:v>4253.74</c:v>
                </c:pt>
                <c:pt idx="1">
                  <c:v>3772.259</c:v>
                </c:pt>
                <c:pt idx="2">
                  <c:v>5049.855</c:v>
                </c:pt>
                <c:pt idx="3">
                  <c:v>6014.031</c:v>
                </c:pt>
                <c:pt idx="4">
                  <c:v>6847.678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1937864"/>
        <c:axId val="-2131934856"/>
      </c:barChart>
      <c:catAx>
        <c:axId val="-213193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1934856"/>
        <c:crosses val="autoZero"/>
        <c:auto val="1"/>
        <c:lblAlgn val="ctr"/>
        <c:lblOffset val="100"/>
        <c:noMultiLvlLbl val="0"/>
      </c:catAx>
      <c:valAx>
        <c:axId val="-21319348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131937864"/>
        <c:crosses val="autoZero"/>
        <c:crossBetween val="between"/>
        <c:minorUnit val="500.0"/>
      </c:valAx>
      <c:spPr>
        <a:blipFill rotWithShape="1">
          <a:blip xmlns:r="http://schemas.openxmlformats.org/officeDocument/2006/relationships" r:embed="rId1">
            <a:alphaModFix amt="37000"/>
          </a:blip>
          <a:stretch>
            <a:fillRect/>
          </a:stretch>
        </a:blip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 Air Transport Domestic Passengers,</a:t>
            </a:r>
          </a:p>
          <a:p>
            <a:pPr>
              <a:defRPr/>
            </a:pPr>
            <a:r>
              <a:rPr lang="en-US"/>
              <a:t>1996-Q1 2014 (Mn pax)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697309711286089"/>
          <c:y val="0.152273043187645"/>
          <c:w val="0.818177055993001"/>
          <c:h val="0.694232664866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'T52'!$D$6</c:f>
              <c:strCache>
                <c:ptCount val="1"/>
                <c:pt idx="0">
                  <c:v>Passengers (Mn pax)</c:v>
                </c:pt>
              </c:strCache>
            </c:strRef>
          </c:tx>
          <c:invertIfNegative val="0"/>
          <c:dLbls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00181638739299277"/>
                  <c:y val="0.005517241379310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20.3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'T52'!$C$8:$C$26</c:f>
              <c:strCach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Q1 2014</c:v>
                </c:pt>
              </c:strCache>
            </c:strRef>
          </c:cat>
          <c:val>
            <c:numRef>
              <c:f>'T52'!$D$8:$D$26</c:f>
              <c:numCache>
                <c:formatCode>#,##0.0</c:formatCode>
                <c:ptCount val="19"/>
                <c:pt idx="0">
                  <c:v>5.603877</c:v>
                </c:pt>
                <c:pt idx="1">
                  <c:v>6.831431</c:v>
                </c:pt>
                <c:pt idx="2">
                  <c:v>5.200003</c:v>
                </c:pt>
                <c:pt idx="3">
                  <c:v>6.072439</c:v>
                </c:pt>
                <c:pt idx="4">
                  <c:v>6.073873</c:v>
                </c:pt>
                <c:pt idx="5">
                  <c:v>6.051828</c:v>
                </c:pt>
                <c:pt idx="6">
                  <c:v>5.798842</c:v>
                </c:pt>
                <c:pt idx="7">
                  <c:v>6.093004</c:v>
                </c:pt>
                <c:pt idx="8">
                  <c:v>7.090704</c:v>
                </c:pt>
                <c:pt idx="9">
                  <c:v>7.211473</c:v>
                </c:pt>
                <c:pt idx="10">
                  <c:v>8.469511</c:v>
                </c:pt>
                <c:pt idx="11">
                  <c:v>10.388708</c:v>
                </c:pt>
                <c:pt idx="12">
                  <c:v>11.784381</c:v>
                </c:pt>
                <c:pt idx="13">
                  <c:v>14.746438</c:v>
                </c:pt>
                <c:pt idx="14">
                  <c:v>16.568308</c:v>
                </c:pt>
                <c:pt idx="15">
                  <c:v>18.76511199999998</c:v>
                </c:pt>
                <c:pt idx="16">
                  <c:v>20.57</c:v>
                </c:pt>
                <c:pt idx="17">
                  <c:v>20.33</c:v>
                </c:pt>
                <c:pt idx="18">
                  <c:v>5.14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93480"/>
        <c:axId val="-2131890136"/>
      </c:barChart>
      <c:lineChart>
        <c:grouping val="standard"/>
        <c:varyColors val="0"/>
        <c:ser>
          <c:idx val="1"/>
          <c:order val="1"/>
          <c:tx>
            <c:strRef>
              <c:f>'T52'!$E$6</c:f>
              <c:strCache>
                <c:ptCount val="1"/>
                <c:pt idx="0">
                  <c:v>Growth Rate</c:v>
                </c:pt>
              </c:strCache>
            </c:strRef>
          </c:tx>
          <c:marker>
            <c:symbol val="none"/>
          </c:marker>
          <c:dLbls>
            <c:dLbl>
              <c:idx val="15"/>
              <c:layout>
                <c:manualLayout>
                  <c:x val="-0.0326975476839237"/>
                  <c:y val="0.0468965517241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036330608537693"/>
                  <c:y val="0.0524137931034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308810172570391"/>
                  <c:y val="0.0220689655172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'T52'!$C$8:$C$26</c:f>
              <c:strCach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Q1 2014</c:v>
                </c:pt>
              </c:strCache>
            </c:strRef>
          </c:cat>
          <c:val>
            <c:numRef>
              <c:f>'T52'!$E$8:$E$25</c:f>
              <c:numCache>
                <c:formatCode>0.0%</c:formatCode>
                <c:ptCount val="18"/>
                <c:pt idx="0">
                  <c:v>0.132430373403064</c:v>
                </c:pt>
                <c:pt idx="1">
                  <c:v>0.219054415362793</c:v>
                </c:pt>
                <c:pt idx="2">
                  <c:v>-0.238812043918763</c:v>
                </c:pt>
                <c:pt idx="3">
                  <c:v>0.167776057052275</c:v>
                </c:pt>
                <c:pt idx="4">
                  <c:v>0.000236148934554814</c:v>
                </c:pt>
                <c:pt idx="5">
                  <c:v>-0.00362947990516094</c:v>
                </c:pt>
                <c:pt idx="6">
                  <c:v>-0.0418032369723662</c:v>
                </c:pt>
                <c:pt idx="7">
                  <c:v>0.0507277142574327</c:v>
                </c:pt>
                <c:pt idx="8">
                  <c:v>0.163745173973298</c:v>
                </c:pt>
                <c:pt idx="9">
                  <c:v>0.0170320182593999</c:v>
                </c:pt>
                <c:pt idx="10">
                  <c:v>0.174449519536439</c:v>
                </c:pt>
                <c:pt idx="11">
                  <c:v>0.226600685683034</c:v>
                </c:pt>
                <c:pt idx="12">
                  <c:v>0.134345194801895</c:v>
                </c:pt>
                <c:pt idx="13">
                  <c:v>0.251354483532058</c:v>
                </c:pt>
                <c:pt idx="14">
                  <c:v>0.123546445589097</c:v>
                </c:pt>
                <c:pt idx="15">
                  <c:v>0.132590726826179</c:v>
                </c:pt>
                <c:pt idx="16">
                  <c:v>0.096</c:v>
                </c:pt>
                <c:pt idx="17">
                  <c:v>-0.0116674769081187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884152"/>
        <c:axId val="-2131887160"/>
      </c:lineChart>
      <c:catAx>
        <c:axId val="-21318934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-2131890136"/>
        <c:crosses val="autoZero"/>
        <c:auto val="1"/>
        <c:lblAlgn val="ctr"/>
        <c:lblOffset val="100"/>
        <c:noMultiLvlLbl val="0"/>
      </c:catAx>
      <c:valAx>
        <c:axId val="-21318901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2131893480"/>
        <c:crosses val="autoZero"/>
        <c:crossBetween val="between"/>
      </c:valAx>
      <c:valAx>
        <c:axId val="-213188716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-2131884152"/>
        <c:crosses val="max"/>
        <c:crossBetween val="between"/>
      </c:valAx>
      <c:catAx>
        <c:axId val="-213188415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1887160"/>
        <c:crosses val="autoZero"/>
        <c:auto val="1"/>
        <c:lblAlgn val="ctr"/>
        <c:lblOffset val="100"/>
        <c:noMultiLvlLbl val="0"/>
      </c:catAx>
      <c:spPr>
        <a:blipFill rotWithShape="1">
          <a:blip xmlns:r="http://schemas.openxmlformats.org/officeDocument/2006/relationships" r:embed="rId1">
            <a:alphaModFix amt="34000"/>
          </a:blip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15810553368329"/>
          <c:y val="0.16904836101592"/>
          <c:w val="0.230783355205599"/>
          <c:h val="0.1161158167354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0.88542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428875"/>
          <a:ext cx="45720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PH" sz="1200" u="sng" dirty="0">
              <a:latin typeface="Cambria"/>
              <a:cs typeface="Arial" pitchFamily="34" charset="0"/>
            </a:rPr>
            <a:t>Source</a:t>
          </a:r>
          <a:r>
            <a:rPr lang="en-PH" sz="1200" dirty="0">
              <a:latin typeface="Cambria"/>
              <a:cs typeface="Arial" pitchFamily="34" charset="0"/>
            </a:rPr>
            <a:t>: </a:t>
          </a:r>
          <a:r>
            <a:rPr lang="en-PH" sz="1200" baseline="0" dirty="0">
              <a:latin typeface="Cambria"/>
              <a:cs typeface="Arial" pitchFamily="34" charset="0"/>
            </a:rPr>
            <a:t>World </a:t>
          </a:r>
          <a:r>
            <a:rPr lang="en-PH" sz="1200" baseline="0" dirty="0" smtClean="0">
              <a:latin typeface="Cambria"/>
              <a:cs typeface="Arial" pitchFamily="34" charset="0"/>
            </a:rPr>
            <a:t>Bank;</a:t>
          </a:r>
        </a:p>
        <a:p xmlns:a="http://schemas.openxmlformats.org/drawingml/2006/main">
          <a:r>
            <a:rPr lang="en-PH" sz="1200" u="sng" dirty="0" smtClean="0">
              <a:latin typeface="Cambria"/>
              <a:cs typeface="Arial" pitchFamily="34" charset="0"/>
            </a:rPr>
            <a:t>Note/s</a:t>
          </a:r>
          <a:r>
            <a:rPr lang="en-PH" sz="1200" dirty="0" smtClean="0">
              <a:latin typeface="Cambria"/>
              <a:cs typeface="Arial" pitchFamily="34" charset="0"/>
            </a:rPr>
            <a:t>: Forecast by IMF World Economic Outlook as of April 2014  </a:t>
          </a:r>
          <a:endParaRPr lang="en-PH" sz="1200" dirty="0">
            <a:latin typeface="Cambria"/>
            <a:cs typeface="Arial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0.86583</cdr:y>
    </cdr:from>
    <cdr:to>
      <cdr:x>0.96666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296003"/>
          <a:ext cx="8839139" cy="82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9144" tIns="18288" rIns="9144" bIns="18288" rtlCol="0"/>
        <a:lstStyle xmlns:a="http://schemas.openxmlformats.org/drawingml/2006/main"/>
        <a:p xmlns:a="http://schemas.openxmlformats.org/drawingml/2006/main">
          <a:r>
            <a:rPr lang="en-PH" sz="1200" dirty="0">
              <a:latin typeface="Arial" pitchFamily="34" charset="0"/>
              <a:cs typeface="Arial" pitchFamily="34" charset="0"/>
            </a:rPr>
            <a:t>Sources: ILO, ADB and</a:t>
          </a:r>
          <a:r>
            <a:rPr lang="en-PH" sz="1200" baseline="0" dirty="0">
              <a:latin typeface="Arial" pitchFamily="34" charset="0"/>
              <a:cs typeface="Arial" pitchFamily="34" charset="0"/>
            </a:rPr>
            <a:t> respective national statistics offices; </a:t>
          </a:r>
          <a:endParaRPr lang="en-PH" sz="1200" baseline="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en-PH" sz="1200" baseline="0" dirty="0" smtClean="0">
              <a:latin typeface="Arial" pitchFamily="34" charset="0"/>
              <a:cs typeface="Arial" pitchFamily="34" charset="0"/>
            </a:rPr>
            <a:t>Note</a:t>
          </a:r>
          <a:r>
            <a:rPr lang="en-PH" sz="1200" baseline="0" dirty="0">
              <a:latin typeface="Arial" pitchFamily="34" charset="0"/>
              <a:cs typeface="Arial" pitchFamily="34" charset="0"/>
            </a:rPr>
            <a:t>: no data for Vietnam before 1997; Philippines revised the definition of "unemployed" in April </a:t>
          </a:r>
          <a:r>
            <a:rPr lang="en-PH" sz="1200" baseline="0" dirty="0" smtClean="0">
              <a:latin typeface="Arial" pitchFamily="34" charset="0"/>
              <a:cs typeface="Arial" pitchFamily="34" charset="0"/>
            </a:rPr>
            <a:t>2005; 2014 data</a:t>
          </a:r>
          <a:r>
            <a:rPr lang="en-PH" sz="1200" dirty="0" smtClean="0">
              <a:latin typeface="Arial" pitchFamily="34" charset="0"/>
              <a:cs typeface="Arial" pitchFamily="34" charset="0"/>
            </a:rPr>
            <a:t> as of June for Vietnam, July for Philippines, August for Indonesia and Malaysia, and September for Singapore and Thailand</a:t>
          </a:r>
          <a:endParaRPr lang="en-PH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0.00417</cdr:x>
      <cdr:y>0.92361</cdr:y>
    </cdr:from>
    <cdr:to>
      <cdr:x>0.72292</cdr:x>
      <cdr:y>0.99306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" y="2533650"/>
          <a:ext cx="32861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+mj-lt"/>
            </a:rPr>
            <a:t>Source: </a:t>
          </a:r>
          <a:r>
            <a:rPr lang="en-US" sz="1200" dirty="0" smtClean="0">
              <a:latin typeface="+mj-lt"/>
            </a:rPr>
            <a:t>BSP</a:t>
          </a:r>
        </a:p>
        <a:p xmlns:a="http://schemas.openxmlformats.org/drawingml/2006/main">
          <a:pPr algn="l" defTabSz="457200" rtl="0">
            <a:defRPr/>
          </a:pPr>
          <a:r>
            <a:rPr lang="en-US" sz="1200" u="sng" kern="1200" dirty="0">
              <a:solidFill>
                <a:schemeClr val="tx1"/>
              </a:solidFill>
            </a:rPr>
            <a:t>Note/s</a:t>
          </a:r>
          <a:r>
            <a:rPr lang="en-US" sz="1200" kern="1200" dirty="0">
              <a:solidFill>
                <a:schemeClr val="tx1"/>
              </a:solidFill>
            </a:rPr>
            <a:t>: GDP value used at current 2000 </a:t>
          </a:r>
          <a:r>
            <a:rPr lang="en-US" sz="1200" kern="1200" dirty="0" smtClean="0">
              <a:solidFill>
                <a:schemeClr val="tx1"/>
              </a:solidFill>
            </a:rPr>
            <a:t>prices</a:t>
          </a:r>
          <a:endParaRPr lang="en-US" sz="1200" kern="12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0.91667</cdr:y>
    </cdr:from>
    <cdr:to>
      <cdr:x>0.99792</cdr:x>
      <cdr:y>0.98958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514600"/>
          <a:ext cx="4562476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PH" sz="1200" dirty="0">
              <a:latin typeface="+mj-lt"/>
              <a:cs typeface="Arial" pitchFamily="34" charset="0"/>
            </a:rPr>
            <a:t>Sources: World Economic</a:t>
          </a:r>
          <a:r>
            <a:rPr lang="en-PH" sz="1200" baseline="0" dirty="0">
              <a:latin typeface="+mj-lt"/>
              <a:cs typeface="Arial" pitchFamily="34" charset="0"/>
            </a:rPr>
            <a:t> Forum, author's calculations</a:t>
          </a:r>
          <a:endParaRPr lang="en-PH" sz="1200" dirty="0">
            <a:latin typeface="+mj-lt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0.89409</cdr:y>
    </cdr:from>
    <cdr:to>
      <cdr:x>0.99792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131667"/>
          <a:ext cx="9124980" cy="72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PH" sz="1200" u="sng" dirty="0">
              <a:latin typeface="+mj-lt"/>
              <a:cs typeface="Arial" pitchFamily="34" charset="0"/>
            </a:rPr>
            <a:t>Source</a:t>
          </a:r>
          <a:r>
            <a:rPr lang="en-PH" sz="1200" dirty="0">
              <a:latin typeface="+mj-lt"/>
              <a:cs typeface="Arial" pitchFamily="34" charset="0"/>
            </a:rPr>
            <a:t>: World </a:t>
          </a:r>
          <a:r>
            <a:rPr lang="en-PH" sz="1200" dirty="0" smtClean="0">
              <a:latin typeface="+mj-lt"/>
              <a:cs typeface="Arial" pitchFamily="34" charset="0"/>
            </a:rPr>
            <a:t>Bank</a:t>
          </a:r>
        </a:p>
        <a:p xmlns:a="http://schemas.openxmlformats.org/drawingml/2006/main">
          <a:pPr algn="l" rtl="0"/>
          <a:r>
            <a:rPr lang="en-PH" sz="1200" u="sng" dirty="0" smtClean="0">
              <a:latin typeface="+mj-lt"/>
              <a:cs typeface="Arial" pitchFamily="34" charset="0"/>
            </a:rPr>
            <a:t>Note</a:t>
          </a:r>
          <a:r>
            <a:rPr lang="en-PH" sz="1200" dirty="0" smtClean="0">
              <a:latin typeface="+mj-lt"/>
              <a:cs typeface="Arial" pitchFamily="34" charset="0"/>
            </a:rPr>
            <a:t>: </a:t>
          </a:r>
          <a:r>
            <a:rPr lang="en-PH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2013-2014 ranking of 86</a:t>
          </a:r>
          <a:r>
            <a:rPr lang="en-PH" sz="1200" kern="1200" baseline="300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th</a:t>
          </a:r>
          <a:r>
            <a:rPr lang="en-PH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 is not the published ranking of the Philippines, but is a result of revisions in methodology, hence the country’s decline in ranking from 86</a:t>
          </a:r>
          <a:r>
            <a:rPr lang="en-PH" sz="1200" kern="1200" baseline="300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th</a:t>
          </a:r>
          <a:r>
            <a:rPr lang="en-PH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 in 2013-2014 to 95</a:t>
          </a:r>
          <a:r>
            <a:rPr lang="en-PH" sz="1200" kern="1200" baseline="300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th</a:t>
          </a:r>
          <a:r>
            <a:rPr lang="en-PH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 in 2014-2015</a:t>
          </a:r>
        </a:p>
        <a:p xmlns:a="http://schemas.openxmlformats.org/drawingml/2006/main">
          <a:endParaRPr lang="en-PH" sz="1200" dirty="0">
            <a:latin typeface="+mj-lt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0.92734</cdr:y>
    </cdr:from>
    <cdr:to>
      <cdr:x>1</cdr:x>
      <cdr:y>0.99654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552700"/>
          <a:ext cx="45815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PH" sz="1200" dirty="0">
              <a:latin typeface="Arial" pitchFamily="34" charset="0"/>
              <a:cs typeface="Arial" pitchFamily="34" charset="0"/>
            </a:rPr>
            <a:t>Sources: Transparency International and</a:t>
          </a:r>
          <a:r>
            <a:rPr lang="en-PH" sz="1200" baseline="0" dirty="0">
              <a:latin typeface="Arial" pitchFamily="34" charset="0"/>
              <a:cs typeface="Arial" pitchFamily="34" charset="0"/>
            </a:rPr>
            <a:t> author's calculations</a:t>
          </a:r>
          <a:endParaRPr lang="en-PH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0.00208</cdr:x>
      <cdr:y>0.93403</cdr:y>
    </cdr:from>
    <cdr:to>
      <cdr:x>0.99375</cdr:x>
      <cdr:y>0.99653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" y="2562225"/>
          <a:ext cx="453390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0.93297</cdr:y>
    </cdr:from>
    <cdr:to>
      <cdr:x>0.99375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962150"/>
          <a:ext cx="2998661" cy="14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tIns="9144" rIns="9144" bIns="9144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u="sng" dirty="0">
              <a:latin typeface="+mj-lt"/>
              <a:cs typeface="Arial" pitchFamily="34" charset="0"/>
            </a:rPr>
            <a:t>Source</a:t>
          </a:r>
          <a:r>
            <a:rPr lang="en-US" sz="1200" dirty="0">
              <a:latin typeface="+mj-lt"/>
              <a:cs typeface="Arial" pitchFamily="34" charset="0"/>
            </a:rPr>
            <a:t>: </a:t>
          </a:r>
          <a:r>
            <a:rPr lang="en-US" sz="1200" dirty="0" smtClean="0">
              <a:latin typeface="+mj-lt"/>
              <a:cs typeface="Arial" pitchFamily="34" charset="0"/>
            </a:rPr>
            <a:t>UNCTAD</a:t>
          </a:r>
        </a:p>
        <a:p xmlns:a="http://schemas.openxmlformats.org/drawingml/2006/main">
          <a:r>
            <a:rPr lang="en-US" sz="1200" u="sng" dirty="0" smtClean="0">
              <a:latin typeface="+mj-lt"/>
              <a:cs typeface="Arial" pitchFamily="34" charset="0"/>
            </a:rPr>
            <a:t>Note</a:t>
          </a:r>
          <a:r>
            <a:rPr lang="en-US" sz="1200" dirty="0" smtClean="0">
              <a:latin typeface="+mj-lt"/>
              <a:cs typeface="Arial" pitchFamily="34" charset="0"/>
            </a:rPr>
            <a:t>: 2014 data covers first semester (January to June) for all ASEAN-6 except for Philippines, whose data covers January to August</a:t>
          </a:r>
          <a:endParaRPr lang="en-US" sz="1200" dirty="0">
            <a:latin typeface="+mj-lt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0.00144</cdr:x>
      <cdr:y>0.93297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5" y="1962150"/>
          <a:ext cx="3013175" cy="14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PH" sz="1200" dirty="0">
              <a:latin typeface="+mj-lt"/>
              <a:cs typeface="Arial" pitchFamily="34" charset="0"/>
            </a:rPr>
            <a:t>Source: PSA; Old series (1997-back) New series (1998-onwards)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0.87241</cdr:y>
    </cdr:from>
    <cdr:to>
      <cdr:x>0.98125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587077"/>
          <a:ext cx="8972550" cy="670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PH" sz="1200" u="sng" dirty="0">
              <a:latin typeface="+mj-lt"/>
            </a:rPr>
            <a:t>Source</a:t>
          </a:r>
          <a:r>
            <a:rPr lang="en-PH" sz="1200" dirty="0">
              <a:latin typeface="+mj-lt"/>
            </a:rPr>
            <a:t>: World </a:t>
          </a:r>
          <a:r>
            <a:rPr lang="en-PH" sz="1200" dirty="0" smtClean="0">
              <a:latin typeface="+mj-lt"/>
            </a:rPr>
            <a:t>Bank</a:t>
          </a:r>
        </a:p>
        <a:p xmlns:a="http://schemas.openxmlformats.org/drawingml/2006/main">
          <a:r>
            <a:rPr lang="en-PH" sz="1200" u="sng" baseline="0" dirty="0" smtClean="0">
              <a:latin typeface="+mj-lt"/>
            </a:rPr>
            <a:t>Notes</a:t>
          </a:r>
          <a:r>
            <a:rPr lang="en-PH" sz="1200" baseline="0" dirty="0" smtClean="0">
              <a:latin typeface="+mj-lt"/>
            </a:rPr>
            <a:t>: </a:t>
          </a:r>
          <a:r>
            <a:rPr lang="en-PH" sz="1200" dirty="0">
              <a:latin typeface="+mn-lt"/>
              <a:ea typeface="+mn-ea"/>
              <a:cs typeface="+mn-cs"/>
            </a:rPr>
            <a:t>; The plotted data represent the latest data given the indicated time </a:t>
          </a:r>
          <a:r>
            <a:rPr lang="en-PH" sz="1200" dirty="0" smtClean="0">
              <a:latin typeface="+mn-lt"/>
              <a:ea typeface="+mn-ea"/>
              <a:cs typeface="+mn-cs"/>
            </a:rPr>
            <a:t>interval; gaps </a:t>
          </a:r>
          <a:r>
            <a:rPr lang="en-PH" sz="1200" dirty="0">
              <a:latin typeface="+mn-lt"/>
              <a:ea typeface="+mn-ea"/>
              <a:cs typeface="+mn-cs"/>
            </a:rPr>
            <a:t>indicate absence of </a:t>
          </a:r>
          <a:r>
            <a:rPr lang="en-PH" sz="1200" dirty="0" smtClean="0">
              <a:latin typeface="+mn-lt"/>
              <a:ea typeface="+mn-ea"/>
              <a:cs typeface="+mn-cs"/>
            </a:rPr>
            <a:t>data; </a:t>
          </a:r>
          <a:r>
            <a:rPr lang="en-PH" sz="1200" dirty="0">
              <a:latin typeface="+mj-lt"/>
            </a:rPr>
            <a:t>n</a:t>
          </a:r>
          <a:r>
            <a:rPr lang="en-PH" sz="1200" baseline="0" dirty="0" smtClean="0">
              <a:latin typeface="+mj-lt"/>
            </a:rPr>
            <a:t>o </a:t>
          </a:r>
          <a:r>
            <a:rPr lang="en-PH" sz="1200" baseline="0" dirty="0">
              <a:latin typeface="+mj-lt"/>
            </a:rPr>
            <a:t>updates yet for 2013 onwards and for Malaysia and Thailand, whose poverty statistics are very low compared to the rest of ASEAN-6</a:t>
          </a:r>
          <a:endParaRPr lang="en-PH" sz="1200" dirty="0">
            <a:latin typeface="+mj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0.01133</cdr:x>
      <cdr:y>0.91405</cdr:y>
    </cdr:from>
    <cdr:to>
      <cdr:x>0.46459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600" y="5638800"/>
          <a:ext cx="40640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0.01416</cdr:x>
      <cdr:y>0.92872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7000" y="5626100"/>
          <a:ext cx="88392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u="sng" dirty="0" smtClean="0"/>
            <a:t>Source</a:t>
          </a:r>
          <a:r>
            <a:rPr lang="en-US" sz="1100" dirty="0" smtClean="0"/>
            <a:t>: Budget of Expenditures and Sources of Financing and Nat’l Gov’t Disbursement Performance reports, DBM; PDP 2011-2016, NEDA;</a:t>
          </a:r>
        </a:p>
        <a:p xmlns:a="http://schemas.openxmlformats.org/drawingml/2006/main">
          <a:r>
            <a:rPr lang="en-US" u="sng" dirty="0" smtClean="0"/>
            <a:t>Note</a:t>
          </a:r>
          <a:r>
            <a:rPr lang="en-US" dirty="0" smtClean="0"/>
            <a:t>: 2014 data covers only January to July; Programmed Spending targets revised as of GPH September 2014 Mid-term Economic Brief </a:t>
          </a:r>
          <a:r>
            <a:rPr lang="en-US" sz="1100" dirty="0" smtClean="0"/>
            <a:t>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AD65F-9D85-9843-96AD-B27C44BACF34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263D-857E-4F49-B4B4-71002A79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To JDF, do you still</a:t>
            </a:r>
            <a:r>
              <a:rPr lang="en-US" baseline="0" dirty="0" smtClean="0"/>
              <a:t> want to superimpose the growth rates of other ASEAN-6?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Note/s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GDP value used at current 2000 prices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*Note:</a:t>
            </a:r>
            <a:r>
              <a:rPr lang="en-US" dirty="0" smtClean="0"/>
              <a:t> </a:t>
            </a:r>
          </a:p>
          <a:p>
            <a:pPr fontAlgn="b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title changed to avoid controversy/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offensement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instead highlight human security</a:t>
            </a:r>
            <a:r>
              <a:rPr lang="en-US" dirty="0" smtClean="0"/>
              <a:t> </a:t>
            </a:r>
          </a:p>
          <a:p>
            <a:pPr fontAlgn="b"/>
            <a:endParaRPr lang="en-US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DB2014 ranking shown is not last year’s published ranking but a comparable ranking for DB2014 that captures the effects of such factors as data corrections and the changes in methodology. 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 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eflects methodological change and additional in total population of countries surveyed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Source: World Bank , 2013-2014 ranking of 86</a:t>
            </a:r>
            <a:r>
              <a:rPr lang="en-PH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th</a:t>
            </a:r>
            <a:r>
              <a:rPr lang="en-PH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is not the published ranking of the Philippines, but is a result of revisions in methodology, hence the country’s decline in ranking from 86</a:t>
            </a:r>
            <a:r>
              <a:rPr lang="en-PH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th</a:t>
            </a:r>
            <a:r>
              <a:rPr lang="en-PH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2013-2014 to 95</a:t>
            </a:r>
            <a:r>
              <a:rPr lang="en-PH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th</a:t>
            </a:r>
            <a:r>
              <a:rPr lang="en-PH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2014-2015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263D-857E-4F49-B4B4-71002A794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1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The BPO sector target</a:t>
            </a:r>
            <a:r>
              <a:rPr lang="en-PH" baseline="0" dirty="0" smtClean="0"/>
              <a:t>s to employ 1.3 million people by the end of 2016   With a multiplier effect, it is expected that an additional 3.2M jobs will be generated to support the industry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01C01-FC6B-47A7-A11F-D7C0AC1582B2}" type="slidenum">
              <a:rPr lang="en-PH" smtClean="0">
                <a:solidFill>
                  <a:prstClr val="black"/>
                </a:solidFill>
              </a:rPr>
              <a:pPr/>
              <a:t>11</a:t>
            </a:fld>
            <a:endParaRPr lang="en-P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5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01C01-FC6B-47A7-A11F-D7C0AC1582B2}" type="slidenum">
              <a:rPr lang="en-PH" smtClean="0">
                <a:solidFill>
                  <a:prstClr val="black"/>
                </a:solidFill>
              </a:rPr>
              <a:pPr/>
              <a:t>12</a:t>
            </a:fld>
            <a:endParaRPr lang="en-P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IN" dirty="0" smtClean="0">
                <a:latin typeface="Arial" pitchFamily="34" charset="0"/>
              </a:rPr>
              <a:t>This chart shows the</a:t>
            </a:r>
            <a:r>
              <a:rPr lang="en-IN" baseline="0" dirty="0" smtClean="0">
                <a:latin typeface="Arial" pitchFamily="34" charset="0"/>
              </a:rPr>
              <a:t> performance of the industry in 2012, showing a growth of 19% year on year.  Notable items:</a:t>
            </a:r>
          </a:p>
          <a:p>
            <a:endParaRPr lang="en-IN" baseline="0" dirty="0" smtClean="0">
              <a:latin typeface="Arial" pitchFamily="34" charset="0"/>
            </a:endParaRPr>
          </a:p>
          <a:p>
            <a:pPr marL="263776" indent="-263776">
              <a:buFontTx/>
              <a:buChar char="-"/>
            </a:pPr>
            <a:r>
              <a:rPr lang="en-IN" baseline="0" dirty="0" smtClean="0">
                <a:latin typeface="Arial" pitchFamily="34" charset="0"/>
              </a:rPr>
              <a:t>The Voice sector continues to be number one in the world, employing 487K</a:t>
            </a:r>
          </a:p>
          <a:p>
            <a:pPr marL="263776" indent="-263776">
              <a:buFontTx/>
              <a:buChar char="-"/>
            </a:pPr>
            <a:r>
              <a:rPr lang="en-IN" baseline="0" dirty="0" smtClean="0">
                <a:latin typeface="Arial" pitchFamily="34" charset="0"/>
              </a:rPr>
              <a:t>The IT Outsourcing sector breached the US1 Billion mark in 2012</a:t>
            </a:r>
          </a:p>
          <a:p>
            <a:pPr marL="263776" indent="-263776">
              <a:buFontTx/>
              <a:buChar char="-"/>
            </a:pPr>
            <a:r>
              <a:rPr lang="en-IN" baseline="0" dirty="0" smtClean="0">
                <a:latin typeface="Arial" pitchFamily="34" charset="0"/>
              </a:rPr>
              <a:t>The healthcare sector grew 66% in 2012</a:t>
            </a:r>
          </a:p>
          <a:p>
            <a:pPr marL="263776" indent="-263776">
              <a:buFontTx/>
              <a:buChar char="-"/>
            </a:pPr>
            <a:r>
              <a:rPr lang="en-IN" baseline="0" dirty="0" smtClean="0">
                <a:latin typeface="Arial" pitchFamily="34" charset="0"/>
              </a:rPr>
              <a:t>Game development may be the smallest but has tremendous potential, growing 251%</a:t>
            </a:r>
            <a:endParaRPr lang="en-IN" dirty="0" smtClean="0">
              <a:latin typeface="Arial" pitchFamily="34" charset="0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887530" y="2"/>
            <a:ext cx="2970470" cy="458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fld id="{2F5B326E-8CB3-441C-883C-0D3709E850DD}" type="datetime1">
              <a:rPr lang="en-US" altLang="en-US"/>
              <a:pPr/>
              <a:t>11/17/14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8AC3B-2A39-466E-9D1B-67266EF03F1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kern="1200" dirty="0" err="1" smtClean="0">
                <a:latin typeface="+mj-lt"/>
                <a:ea typeface="+mn-ea"/>
                <a:cs typeface="Times New Roman" panose="02020603050405020304" pitchFamily="18" charset="0"/>
              </a:rPr>
              <a:t>Balisacan’s</a:t>
            </a:r>
            <a:r>
              <a:rPr lang="en-US" kern="1200" dirty="0" smtClean="0">
                <a:latin typeface="+mj-lt"/>
                <a:ea typeface="+mn-ea"/>
                <a:cs typeface="Times New Roman" panose="02020603050405020304" pitchFamily="18" charset="0"/>
              </a:rPr>
              <a:t> note at Aug. 26 </a:t>
            </a:r>
            <a:r>
              <a:rPr lang="en-US" kern="1200" dirty="0" err="1" smtClean="0">
                <a:latin typeface="+mj-lt"/>
                <a:ea typeface="+mn-ea"/>
                <a:cs typeface="Times New Roman" panose="02020603050405020304" pitchFamily="18" charset="0"/>
              </a:rPr>
              <a:t>AmCham</a:t>
            </a:r>
            <a:r>
              <a:rPr lang="en-US" kern="1200" dirty="0" smtClean="0">
                <a:latin typeface="+mj-lt"/>
                <a:ea typeface="+mn-ea"/>
                <a:cs typeface="Times New Roman" panose="02020603050405020304" pitchFamily="18" charset="0"/>
              </a:rPr>
              <a:t> GMLM: </a:t>
            </a:r>
          </a:p>
          <a:p>
            <a:pPr algn="just">
              <a:spcAft>
                <a:spcPts val="1200"/>
              </a:spcAft>
            </a:pPr>
            <a:r>
              <a:rPr lang="en-US" kern="1200" dirty="0" smtClean="0">
                <a:latin typeface="+mj-lt"/>
                <a:ea typeface="+mn-ea"/>
                <a:cs typeface="Times New Roman" panose="02020603050405020304" pitchFamily="18" charset="0"/>
              </a:rPr>
              <a:t>“Importantly,</a:t>
            </a:r>
            <a:r>
              <a:rPr lang="en-US" kern="1200" baseline="0" dirty="0" smtClean="0">
                <a:latin typeface="+mj-lt"/>
                <a:ea typeface="+mn-ea"/>
                <a:cs typeface="Times New Roman" panose="02020603050405020304" pitchFamily="18" charset="0"/>
              </a:rPr>
              <a:t> w</a:t>
            </a:r>
            <a:r>
              <a:rPr lang="en-US" kern="1200" dirty="0" smtClean="0">
                <a:latin typeface="+mj-lt"/>
                <a:ea typeface="+mn-ea"/>
                <a:cs typeface="Times New Roman" panose="02020603050405020304" pitchFamily="18" charset="0"/>
              </a:rPr>
              <a:t>e are beginning</a:t>
            </a:r>
            <a:r>
              <a:rPr lang="en-US" kern="1200" baseline="0" dirty="0" smtClean="0">
                <a:latin typeface="+mj-lt"/>
                <a:ea typeface="+mn-ea"/>
                <a:cs typeface="Times New Roman" panose="02020603050405020304" pitchFamily="18" charset="0"/>
              </a:rPr>
              <a:t> to see encouraging signs that the country’s economic development, coupled with more aggressive social protection policies, are starting to reduce poverty at a faster rate.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The four consecutive</a:t>
            </a:r>
            <a:r>
              <a:rPr lang="en-US" baseline="0" dirty="0" smtClean="0">
                <a:latin typeface="+mj-lt"/>
                <a:cs typeface="Times New Roman" panose="02020603050405020304" pitchFamily="18" charset="0"/>
              </a:rPr>
              <a:t> quarters of higher than 7 percent growth in real GDP from the second half of 2012 to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the first half of 2013 translated to a significant reduction in poverty incidence during the period. Poverty incidence among Filipinos, or the proportion of people below the poverty line registered a 3.0 ppt drop, coming from 27.9 percent in the first semester of 2012 to 24.9 percent in the first semester of 2013. This</a:t>
            </a:r>
            <a:r>
              <a:rPr lang="en-US" baseline="0" dirty="0" smtClean="0">
                <a:latin typeface="+mj-lt"/>
                <a:cs typeface="Times New Roman" panose="02020603050405020304" pitchFamily="18" charset="0"/>
              </a:rPr>
              <a:t> translates to about 2.5 million people lifted out of poverty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 </a:t>
            </a:r>
            <a:endParaRPr lang="en-PH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 Meanwhile, the proportion</a:t>
            </a:r>
            <a:r>
              <a:rPr lang="en-US" baseline="0" dirty="0" smtClean="0">
                <a:latin typeface="+mj-lt"/>
                <a:cs typeface="Times New Roman" panose="02020603050405020304" pitchFamily="18" charset="0"/>
              </a:rPr>
              <a:t> of Filipinos in extreme poverty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also posted strong decline, from 13.4 to 10.7 percent during the same period.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Notwithstanding this accomplishment</a:t>
            </a:r>
            <a:r>
              <a:rPr lang="en-US" baseline="0" dirty="0" smtClean="0">
                <a:latin typeface="+mj-lt"/>
                <a:cs typeface="Times New Roman" panose="02020603050405020304" pitchFamily="18" charset="0"/>
              </a:rPr>
              <a:t>, we are aware of the need to further accelerate poverty reduction, thereby fulfilling the President’s Social Contract of inclusive growth.”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PH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6CDB-E583-401D-A810-17EE4B6527E4}" type="slidenum">
              <a:rPr lang="en-PH" altLang="en-US" smtClean="0"/>
              <a:pPr>
                <a:defRPr/>
              </a:pPr>
              <a:t>18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93867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1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5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64"/>
            <a:ext cx="9144000" cy="6858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600220"/>
            <a:ext cx="8229600" cy="4572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6112-6C97-4918-B244-3AE5778370CF}" type="datetime1">
              <a:rPr lang="en-US"/>
              <a:pPr>
                <a:defRPr/>
              </a:pPr>
              <a:t>11/17/14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97BE-82B2-4DAB-807F-7DAD7724EA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8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BD46-300F-D34C-BA73-F1E81486483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ACEF-0300-584A-AA07-180A5C6C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philippines.info/arangkada/newsclips/" TargetMode="External"/><Relationship Id="rId4" Type="http://schemas.openxmlformats.org/officeDocument/2006/relationships/image" Target="../media/image58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vestphilippines.info/arangkad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939" y="1692866"/>
            <a:ext cx="9005861" cy="1470025"/>
          </a:xfrm>
        </p:spPr>
        <p:txBody>
          <a:bodyPr>
            <a:noAutofit/>
          </a:bodyPr>
          <a:lstStyle/>
          <a:p>
            <a:r>
              <a:rPr lang="en-US" sz="3800" i="1" dirty="0">
                <a:solidFill>
                  <a:schemeClr val="tx2"/>
                </a:solidFill>
              </a:rPr>
              <a:t>Economic Development in the Philippines:</a:t>
            </a:r>
            <a:r>
              <a:rPr lang="en-PH" sz="3800" dirty="0">
                <a:solidFill>
                  <a:schemeClr val="tx2"/>
                </a:solidFill>
              </a:rPr>
              <a:t/>
            </a:r>
            <a:br>
              <a:rPr lang="en-PH" sz="3800" dirty="0">
                <a:solidFill>
                  <a:schemeClr val="tx2"/>
                </a:solidFill>
              </a:rPr>
            </a:br>
            <a:r>
              <a:rPr lang="en-US" sz="3800" i="1" dirty="0">
                <a:solidFill>
                  <a:schemeClr val="tx2"/>
                </a:solidFill>
              </a:rPr>
              <a:t>High Potential, Big Challenges, Wide Impact</a:t>
            </a:r>
            <a:r>
              <a:rPr lang="en-PH" sz="3800" dirty="0">
                <a:solidFill>
                  <a:schemeClr val="tx2"/>
                </a:solidFill>
              </a:rPr>
              <a:t/>
            </a:r>
            <a:br>
              <a:rPr lang="en-PH" sz="3800" dirty="0">
                <a:solidFill>
                  <a:schemeClr val="tx2"/>
                </a:solidFill>
              </a:rPr>
            </a:br>
            <a:r>
              <a:rPr lang="en-US" sz="3800" dirty="0">
                <a:solidFill>
                  <a:schemeClr val="tx2"/>
                </a:solidFill>
              </a:rPr>
              <a:t> </a:t>
            </a:r>
            <a:r>
              <a:rPr lang="en-PH" sz="3800" dirty="0">
                <a:solidFill>
                  <a:schemeClr val="tx2"/>
                </a:solidFill>
              </a:rPr>
              <a:t/>
            </a:r>
            <a:br>
              <a:rPr lang="en-PH" sz="3800" dirty="0">
                <a:solidFill>
                  <a:schemeClr val="tx2"/>
                </a:solidFill>
              </a:rPr>
            </a:br>
            <a:endParaRPr lang="en-PH" sz="3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178" y="5051104"/>
            <a:ext cx="6400800" cy="159244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November 19, 2014</a:t>
            </a:r>
            <a:r>
              <a:rPr lang="en-PH" dirty="0">
                <a:solidFill>
                  <a:schemeClr val="tx2"/>
                </a:solidFill>
              </a:rPr>
              <a:t/>
            </a:r>
            <a:br>
              <a:rPr lang="en-PH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Southeast Asia Wednesday Lunch Program</a:t>
            </a:r>
            <a:r>
              <a:rPr lang="en-PH" dirty="0">
                <a:solidFill>
                  <a:schemeClr val="tx1"/>
                </a:solidFill>
              </a:rPr>
              <a:t/>
            </a:r>
            <a:br>
              <a:rPr lang="en-PH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School for Advanced International Studies</a:t>
            </a:r>
            <a:r>
              <a:rPr lang="en-PH" dirty="0">
                <a:solidFill>
                  <a:schemeClr val="tx1"/>
                </a:solidFill>
              </a:rPr>
              <a:t/>
            </a:r>
            <a:br>
              <a:rPr lang="en-PH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Washington, </a:t>
            </a:r>
            <a:r>
              <a:rPr lang="en-US" dirty="0" smtClean="0">
                <a:solidFill>
                  <a:schemeClr val="tx1"/>
                </a:solidFill>
              </a:rPr>
              <a:t>DC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1704" y="3026277"/>
            <a:ext cx="7120364" cy="1666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By</a:t>
            </a:r>
          </a:p>
          <a:p>
            <a:r>
              <a:rPr lang="en-US" dirty="0">
                <a:solidFill>
                  <a:srgbClr val="000000"/>
                </a:solidFill>
              </a:rPr>
              <a:t>John D. </a:t>
            </a:r>
            <a:r>
              <a:rPr lang="en-US" dirty="0" smtClean="0">
                <a:solidFill>
                  <a:srgbClr val="000000"/>
                </a:solidFill>
              </a:rPr>
              <a:t>Forbes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Senior Adviser, The </a:t>
            </a:r>
            <a:r>
              <a:rPr lang="en-US" i="1" dirty="0" err="1" smtClean="0">
                <a:solidFill>
                  <a:srgbClr val="000000"/>
                </a:solidFill>
              </a:rPr>
              <a:t>Arangkada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Philippines Project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American Chamber of Commerce of the Philippines,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0"/>
            <a:ext cx="8229600" cy="1143000"/>
          </a:xfrm>
        </p:spPr>
        <p:txBody>
          <a:bodyPr/>
          <a:lstStyle/>
          <a:p>
            <a:r>
              <a:rPr lang="en-US" dirty="0" smtClean="0"/>
              <a:t>Rising Foreign Direct Investment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106821"/>
              </p:ext>
            </p:extLst>
          </p:nvPr>
        </p:nvGraphicFramePr>
        <p:xfrm>
          <a:off x="0" y="1395302"/>
          <a:ext cx="9144000" cy="546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95330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791200"/>
            <a:ext cx="3985322" cy="707886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defTabSz="914109"/>
            <a:r>
              <a:rPr lang="en-PH" sz="4000" spc="-300" dirty="0">
                <a:solidFill>
                  <a:prstClr val="black"/>
                </a:solidFill>
                <a:latin typeface="Arial Black" pitchFamily="34" charset="0"/>
              </a:rPr>
              <a:t>by the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54207"/>
            <a:ext cx="3208764" cy="1107996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defTabSz="914109"/>
            <a:r>
              <a:rPr lang="en-PH" sz="6600" spc="-300" dirty="0">
                <a:solidFill>
                  <a:prstClr val="black"/>
                </a:solidFill>
                <a:latin typeface="Arial Black" pitchFamily="34" charset="0"/>
              </a:rPr>
              <a:t>growth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" y="1318260"/>
            <a:ext cx="8199622" cy="3939512"/>
          </a:xfrm>
          <a:prstGeom prst="rect">
            <a:avLst/>
          </a:prstGeom>
        </p:spPr>
        <p:txBody>
          <a:bodyPr wrap="none" lIns="91411" tIns="45706" rIns="91411" bIns="45706">
            <a:spAutoFit/>
          </a:bodyPr>
          <a:lstStyle/>
          <a:p>
            <a:pPr defTabSz="914109"/>
            <a:r>
              <a:rPr lang="en-PH" sz="25000" spc="-4997" dirty="0">
                <a:solidFill>
                  <a:srgbClr val="00B0F0"/>
                </a:solidFill>
                <a:latin typeface="Century Gothic" pitchFamily="34" charset="0"/>
              </a:rPr>
              <a:t>1</a:t>
            </a:r>
            <a:r>
              <a:rPr lang="en-PH" sz="25000" spc="-2000" dirty="0">
                <a:solidFill>
                  <a:srgbClr val="00B0F0"/>
                </a:solidFill>
                <a:latin typeface="Century Gothic" pitchFamily="34" charset="0"/>
              </a:rPr>
              <a:t>.3</a:t>
            </a:r>
            <a:r>
              <a:rPr lang="en-PH" sz="25000" spc="-2000" baseline="30000" dirty="0">
                <a:solidFill>
                  <a:prstClr val="black"/>
                </a:solidFill>
                <a:latin typeface="Century Gothic" pitchFamily="34" charset="0"/>
              </a:rPr>
              <a:t>million</a:t>
            </a:r>
            <a:r>
              <a:rPr lang="en-PH" sz="25000" spc="-300" baseline="30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1987" y="3483115"/>
            <a:ext cx="4904105" cy="1317027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defTabSz="914109"/>
            <a:r>
              <a:rPr lang="en-PH" sz="4000" spc="-300" dirty="0">
                <a:solidFill>
                  <a:prstClr val="black"/>
                </a:solidFill>
                <a:latin typeface="Arial Black" pitchFamily="34" charset="0"/>
              </a:rPr>
              <a:t>direct employment </a:t>
            </a:r>
          </a:p>
          <a:p>
            <a:pPr defTabSz="914109"/>
            <a:r>
              <a:rPr lang="en-PH" sz="4000" spc="-300" dirty="0">
                <a:solidFill>
                  <a:prstClr val="black"/>
                </a:solidFill>
                <a:latin typeface="Arial Black" pitchFamily="34" charset="0"/>
              </a:rPr>
              <a:t>by 2016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BPO Sector Reaches One Million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4569" y="6314420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IBPAP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5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791200"/>
            <a:ext cx="3985322" cy="707886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defTabSz="914109"/>
            <a:r>
              <a:rPr lang="en-PH" sz="4000" spc="-300" dirty="0">
                <a:solidFill>
                  <a:prstClr val="black"/>
                </a:solidFill>
                <a:latin typeface="Arial Black" pitchFamily="34" charset="0"/>
              </a:rPr>
              <a:t>by the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97" y="1371603"/>
            <a:ext cx="1949573" cy="1107996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defTabSz="914109"/>
            <a:r>
              <a:rPr lang="en-PH" sz="6600" spc="-300" dirty="0">
                <a:solidFill>
                  <a:prstClr val="black"/>
                </a:solidFill>
                <a:latin typeface="Arial Black" pitchFamily="34" charset="0"/>
              </a:rPr>
              <a:t>US$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71601"/>
            <a:ext cx="6891572" cy="3939512"/>
          </a:xfrm>
          <a:prstGeom prst="rect">
            <a:avLst/>
          </a:prstGeom>
        </p:spPr>
        <p:txBody>
          <a:bodyPr wrap="none" lIns="91411" tIns="45706" rIns="91411" bIns="45706">
            <a:spAutoFit/>
          </a:bodyPr>
          <a:lstStyle/>
          <a:p>
            <a:pPr defTabSz="914109"/>
            <a:r>
              <a:rPr lang="en-PH" sz="25000" spc="-4997" dirty="0">
                <a:solidFill>
                  <a:srgbClr val="00B050"/>
                </a:solidFill>
                <a:latin typeface="Century Gothic" pitchFamily="34" charset="0"/>
              </a:rPr>
              <a:t>25 </a:t>
            </a:r>
            <a:r>
              <a:rPr lang="en-PH" sz="25000" spc="-2000" baseline="30000" dirty="0">
                <a:solidFill>
                  <a:prstClr val="black"/>
                </a:solidFill>
                <a:latin typeface="Century Gothic" pitchFamily="34" charset="0"/>
              </a:rPr>
              <a:t>billion</a:t>
            </a:r>
            <a:r>
              <a:rPr lang="en-PH" sz="25000" spc="-300" baseline="30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2125" y="4009937"/>
            <a:ext cx="5481231" cy="704671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defTabSz="914109"/>
            <a:r>
              <a:rPr lang="en-PH" sz="4000" spc="-300" dirty="0">
                <a:solidFill>
                  <a:prstClr val="black"/>
                </a:solidFill>
                <a:latin typeface="Arial Black" pitchFamily="34" charset="0"/>
              </a:rPr>
              <a:t>2016 IT-BPM Revenue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…and contributes Million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4569" y="6314420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IBPAP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7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82141" y="1058299"/>
            <a:ext cx="4870861" cy="48813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 algn="tl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marL="304703" indent="-304703">
              <a:buClr>
                <a:schemeClr val="accent1"/>
              </a:buClr>
              <a:buSzPct val="60000"/>
              <a:defRPr/>
            </a:pPr>
            <a:endParaRPr lang="en-US" dirty="0"/>
          </a:p>
        </p:txBody>
      </p:sp>
      <p:sp>
        <p:nvSpPr>
          <p:cNvPr id="17412" name="Rectangle 23"/>
          <p:cNvSpPr>
            <a:spLocks noChangeArrowheads="1"/>
          </p:cNvSpPr>
          <p:nvPr/>
        </p:nvSpPr>
        <p:spPr bwMode="gray">
          <a:xfrm>
            <a:off x="182141" y="1205090"/>
            <a:ext cx="3526393" cy="53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6" tIns="45706" rIns="45706" bIns="45706" anchor="b">
            <a:spAutoFit/>
          </a:bodyPr>
          <a:lstStyle/>
          <a:p>
            <a:pPr>
              <a:buSzPct val="60000"/>
              <a:buFont typeface="Wingdings" pitchFamily="2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Philippine IT-BPM industry size</a:t>
            </a:r>
          </a:p>
          <a:p>
            <a:pPr>
              <a:buSzPct val="60000"/>
              <a:buFont typeface="Wingdings" pitchFamily="2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2006–2013; US$ billion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89090" y="1286078"/>
            <a:ext cx="1570896" cy="304614"/>
            <a:chOff x="3957930" y="1285221"/>
            <a:chExt cx="1571332" cy="306390"/>
          </a:xfrm>
        </p:grpSpPr>
        <p:sp>
          <p:nvSpPr>
            <p:cNvPr id="44" name="TextBox 1"/>
            <p:cNvSpPr txBox="1"/>
            <p:nvPr/>
          </p:nvSpPr>
          <p:spPr>
            <a:xfrm>
              <a:off x="3957930" y="1285221"/>
              <a:ext cx="389666" cy="22482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17500"/>
            </a:sp3d>
          </p:spPr>
          <p:txBody>
            <a:bodyPr lIns="0" tIns="0" rIns="0" b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kern="0" dirty="0" smtClean="0">
                  <a:solidFill>
                    <a:srgbClr val="000000"/>
                  </a:solidFill>
                  <a:cs typeface="Arial" charset="0"/>
                </a:rPr>
                <a:t>x%</a:t>
              </a:r>
              <a:endParaRPr lang="en-US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69" name="TextBox 44"/>
            <p:cNvSpPr txBox="1">
              <a:spLocks noChangeArrowheads="1"/>
            </p:cNvSpPr>
            <p:nvPr/>
          </p:nvSpPr>
          <p:spPr bwMode="auto">
            <a:xfrm>
              <a:off x="4418637" y="1312997"/>
              <a:ext cx="1110625" cy="27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YoY Growth</a:t>
              </a:r>
              <a:endParaRPr lang="en-IN" dirty="0">
                <a:solidFill>
                  <a:srgbClr val="000000"/>
                </a:solidFill>
              </a:endParaRPr>
            </a:p>
          </p:txBody>
        </p:sp>
      </p:grpSp>
      <p:sp>
        <p:nvSpPr>
          <p:cNvPr id="17415" name="Text Box 12"/>
          <p:cNvSpPr txBox="1">
            <a:spLocks noChangeArrowheads="1"/>
          </p:cNvSpPr>
          <p:nvPr/>
        </p:nvSpPr>
        <p:spPr bwMode="gray">
          <a:xfrm>
            <a:off x="332834" y="6290328"/>
            <a:ext cx="8308161" cy="3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39657" indent="-639657">
              <a:buClr>
                <a:srgbClr val="0000FF"/>
              </a:buClr>
              <a:buSzPct val="60000"/>
              <a:tabLst>
                <a:tab pos="518202" algn="r"/>
              </a:tabLst>
            </a:pPr>
            <a:r>
              <a:rPr lang="en-IN" sz="1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	</a:t>
            </a:r>
            <a:r>
              <a:rPr lang="en-US" sz="1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Philippines IT-BPM market as percentage of global offshore services market, in revenue terms</a:t>
            </a:r>
            <a:endParaRPr lang="en-IN" sz="1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39657" indent="-639657">
              <a:buClr>
                <a:srgbClr val="0000FF"/>
              </a:buClr>
              <a:buSzPct val="60000"/>
              <a:tabLst>
                <a:tab pos="518202" algn="r"/>
              </a:tabLst>
            </a:pPr>
            <a:r>
              <a:rPr lang="en-IN" sz="1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Sources:	</a:t>
            </a:r>
            <a:r>
              <a:rPr lang="en-US" sz="1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BPAP, ACPI, CCAP, GDAP, HIMOAP, PSIA</a:t>
            </a:r>
            <a:endParaRPr lang="en-IN" sz="1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56654" y="4661438"/>
            <a:ext cx="4707256" cy="5361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304703" indent="-304703">
              <a:buClr>
                <a:schemeClr val="accent1"/>
              </a:buClr>
              <a:buSzPct val="60000"/>
              <a:defRPr/>
            </a:pPr>
            <a:endParaRPr lang="en-US" dirty="0"/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27927" y="4651910"/>
            <a:ext cx="638217" cy="4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# FTEs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(~‘000)</a:t>
            </a:r>
            <a:endParaRPr lang="en-IN" sz="1400" dirty="0">
              <a:solidFill>
                <a:srgbClr val="000000"/>
              </a:solidFill>
            </a:endParaRPr>
          </a:p>
        </p:txBody>
      </p:sp>
      <p:sp>
        <p:nvSpPr>
          <p:cNvPr id="17417" name="TextBox 48"/>
          <p:cNvSpPr txBox="1">
            <a:spLocks noChangeArrowheads="1"/>
          </p:cNvSpPr>
          <p:nvPr/>
        </p:nvSpPr>
        <p:spPr bwMode="auto">
          <a:xfrm>
            <a:off x="1063931" y="4762050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236</a:t>
            </a:r>
          </a:p>
        </p:txBody>
      </p:sp>
      <p:sp>
        <p:nvSpPr>
          <p:cNvPr id="17419" name="TextBox 50"/>
          <p:cNvSpPr txBox="1">
            <a:spLocks noChangeArrowheads="1"/>
          </p:cNvSpPr>
          <p:nvPr/>
        </p:nvSpPr>
        <p:spPr bwMode="auto">
          <a:xfrm>
            <a:off x="2091572" y="4762050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371</a:t>
            </a:r>
          </a:p>
        </p:txBody>
      </p:sp>
      <p:sp>
        <p:nvSpPr>
          <p:cNvPr id="17420" name="TextBox 51"/>
          <p:cNvSpPr txBox="1">
            <a:spLocks noChangeArrowheads="1"/>
          </p:cNvSpPr>
          <p:nvPr/>
        </p:nvSpPr>
        <p:spPr bwMode="auto">
          <a:xfrm>
            <a:off x="2606458" y="4762050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424</a:t>
            </a:r>
          </a:p>
        </p:txBody>
      </p:sp>
      <p:sp>
        <p:nvSpPr>
          <p:cNvPr id="17421" name="TextBox 52"/>
          <p:cNvSpPr txBox="1">
            <a:spLocks noChangeArrowheads="1"/>
          </p:cNvSpPr>
          <p:nvPr/>
        </p:nvSpPr>
        <p:spPr bwMode="auto">
          <a:xfrm>
            <a:off x="3093695" y="4762050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527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56654" y="5264171"/>
            <a:ext cx="4707256" cy="5345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304703" indent="-304703">
              <a:buClr>
                <a:schemeClr val="accent1"/>
              </a:buClr>
              <a:buSzPct val="60000"/>
              <a:defRPr/>
            </a:pPr>
            <a:endParaRPr lang="en-US" dirty="0"/>
          </a:p>
        </p:txBody>
      </p:sp>
      <p:sp>
        <p:nvSpPr>
          <p:cNvPr id="17423" name="TextBox 24"/>
          <p:cNvSpPr txBox="1">
            <a:spLocks noChangeArrowheads="1"/>
          </p:cNvSpPr>
          <p:nvPr/>
        </p:nvSpPr>
        <p:spPr bwMode="auto">
          <a:xfrm>
            <a:off x="327926" y="5340300"/>
            <a:ext cx="622019" cy="4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Global share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endParaRPr lang="en-IN" sz="1400" baseline="30000" dirty="0">
              <a:solidFill>
                <a:srgbClr val="000000"/>
              </a:solidFill>
            </a:endParaRPr>
          </a:p>
        </p:txBody>
      </p:sp>
      <p:sp>
        <p:nvSpPr>
          <p:cNvPr id="17424" name="TextBox 55"/>
          <p:cNvSpPr txBox="1">
            <a:spLocks noChangeArrowheads="1"/>
          </p:cNvSpPr>
          <p:nvPr/>
        </p:nvSpPr>
        <p:spPr bwMode="auto">
          <a:xfrm>
            <a:off x="1143371" y="5448822"/>
            <a:ext cx="219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5%</a:t>
            </a:r>
          </a:p>
        </p:txBody>
      </p:sp>
      <p:sp>
        <p:nvSpPr>
          <p:cNvPr id="17425" name="TextBox 56"/>
          <p:cNvSpPr txBox="1">
            <a:spLocks noChangeArrowheads="1"/>
          </p:cNvSpPr>
          <p:nvPr/>
        </p:nvSpPr>
        <p:spPr bwMode="auto">
          <a:xfrm>
            <a:off x="1676707" y="5448822"/>
            <a:ext cx="219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6%</a:t>
            </a:r>
          </a:p>
        </p:txBody>
      </p:sp>
      <p:sp>
        <p:nvSpPr>
          <p:cNvPr id="17426" name="TextBox 57"/>
          <p:cNvSpPr txBox="1">
            <a:spLocks noChangeArrowheads="1"/>
          </p:cNvSpPr>
          <p:nvPr/>
        </p:nvSpPr>
        <p:spPr bwMode="auto">
          <a:xfrm>
            <a:off x="2174922" y="5448822"/>
            <a:ext cx="219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6%</a:t>
            </a:r>
          </a:p>
        </p:txBody>
      </p:sp>
      <p:sp>
        <p:nvSpPr>
          <p:cNvPr id="17427" name="TextBox 58"/>
          <p:cNvSpPr txBox="1">
            <a:spLocks noChangeArrowheads="1"/>
          </p:cNvSpPr>
          <p:nvPr/>
        </p:nvSpPr>
        <p:spPr bwMode="auto">
          <a:xfrm>
            <a:off x="2634309" y="5448822"/>
            <a:ext cx="219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7%</a:t>
            </a:r>
          </a:p>
        </p:txBody>
      </p:sp>
      <p:sp>
        <p:nvSpPr>
          <p:cNvPr id="17428" name="TextBox 59"/>
          <p:cNvSpPr txBox="1">
            <a:spLocks noChangeArrowheads="1"/>
          </p:cNvSpPr>
          <p:nvPr/>
        </p:nvSpPr>
        <p:spPr bwMode="auto">
          <a:xfrm>
            <a:off x="3121340" y="5448822"/>
            <a:ext cx="219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8%</a:t>
            </a:r>
          </a:p>
        </p:txBody>
      </p:sp>
      <p:graphicFrame>
        <p:nvGraphicFramePr>
          <p:cNvPr id="1744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96329"/>
              </p:ext>
            </p:extLst>
          </p:nvPr>
        </p:nvGraphicFramePr>
        <p:xfrm>
          <a:off x="790483" y="1867567"/>
          <a:ext cx="4383288" cy="28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Worksheet" r:id="rId5" imgW="4295839" imgH="2790843" progId="Excel.Sheet.8">
                  <p:embed/>
                </p:oleObj>
              </mc:Choice>
              <mc:Fallback>
                <p:oleObj name="Worksheet" r:id="rId5" imgW="4295839" imgH="27908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83" y="1867567"/>
                        <a:ext cx="4383288" cy="28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"/>
          <p:cNvSpPr txBox="1"/>
          <p:nvPr/>
        </p:nvSpPr>
        <p:spPr>
          <a:xfrm>
            <a:off x="1959011" y="3579722"/>
            <a:ext cx="496320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34%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2476583" y="3481815"/>
            <a:ext cx="499559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17%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2970721" y="3292898"/>
            <a:ext cx="513335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25%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3512734" y="3039346"/>
            <a:ext cx="485644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24%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301449" y="1707211"/>
            <a:ext cx="3204044" cy="12957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TextBox 1"/>
          <p:cNvSpPr txBox="1"/>
          <p:nvPr/>
        </p:nvSpPr>
        <p:spPr>
          <a:xfrm rot="20349690">
            <a:off x="2356875" y="2134999"/>
            <a:ext cx="1028821" cy="448167"/>
          </a:xfrm>
          <a:prstGeom prst="ellipse">
            <a:avLst/>
          </a:prstGeom>
          <a:solidFill>
            <a:srgbClr val="FFFF99"/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CAGR: ~25%</a:t>
            </a:r>
          </a:p>
        </p:txBody>
      </p:sp>
      <p:sp>
        <p:nvSpPr>
          <p:cNvPr id="17465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7339" y="6602081"/>
            <a:ext cx="8334080" cy="187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86216" indent="-586216" defTabSz="913332">
              <a:spcBef>
                <a:spcPct val="20000"/>
              </a:spcBef>
              <a:tabLst>
                <a:tab pos="544113" algn="r"/>
              </a:tabLst>
            </a:pP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000000"/>
                </a:solidFill>
              </a:rPr>
              <a:t>Copyright ©2012: BPAP. All rights reserved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3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864243"/>
              </p:ext>
            </p:extLst>
          </p:nvPr>
        </p:nvGraphicFramePr>
        <p:xfrm>
          <a:off x="5201491" y="1063475"/>
          <a:ext cx="3815803" cy="492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08"/>
                <a:gridCol w="876821"/>
                <a:gridCol w="860944"/>
                <a:gridCol w="748330"/>
              </a:tblGrid>
              <a:tr h="769845">
                <a:tc>
                  <a:txBody>
                    <a:bodyPr/>
                    <a:lstStyle/>
                    <a:p>
                      <a:endParaRPr lang="en-PH" sz="1400" dirty="0" smtClean="0"/>
                    </a:p>
                    <a:p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 smtClean="0"/>
                        <a:t>FTEs</a:t>
                      </a:r>
                      <a:endParaRPr lang="en-P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 smtClean="0"/>
                        <a:t>Revenue</a:t>
                      </a:r>
                      <a:r>
                        <a:rPr lang="en-PH" sz="1200" baseline="0" dirty="0" smtClean="0"/>
                        <a:t> (US$M)</a:t>
                      </a:r>
                      <a:endParaRPr lang="en-P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 smtClean="0"/>
                        <a:t>Rev %</a:t>
                      </a:r>
                      <a:r>
                        <a:rPr lang="en-PH" sz="1200" baseline="0" dirty="0" smtClean="0"/>
                        <a:t> inc.</a:t>
                      </a:r>
                    </a:p>
                    <a:p>
                      <a:pPr algn="ctr"/>
                      <a:r>
                        <a:rPr lang="en-PH" sz="1200" baseline="0" dirty="0" err="1" smtClean="0"/>
                        <a:t>fr</a:t>
                      </a:r>
                      <a:r>
                        <a:rPr lang="en-PH" sz="1200" baseline="0" dirty="0" smtClean="0"/>
                        <a:t> ’12</a:t>
                      </a:r>
                      <a:endParaRPr lang="en-PH" sz="1200" dirty="0"/>
                    </a:p>
                  </a:txBody>
                  <a:tcPr/>
                </a:tc>
              </a:tr>
              <a:tr h="446022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Voice</a:t>
                      </a:r>
                      <a:r>
                        <a:rPr lang="en-PH" sz="1400" b="1" baseline="0" dirty="0" smtClean="0"/>
                        <a:t> BPO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586,000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10,000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15%</a:t>
                      </a:r>
                      <a:endParaRPr lang="en-PH" sz="1200" dirty="0"/>
                    </a:p>
                  </a:txBody>
                  <a:tcPr/>
                </a:tc>
              </a:tr>
              <a:tr h="656597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Non-voice BPO/KPO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169,818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2,915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18%</a:t>
                      </a:r>
                      <a:endParaRPr lang="en-PH" sz="1200" dirty="0"/>
                    </a:p>
                  </a:txBody>
                  <a:tcPr/>
                </a:tc>
              </a:tr>
              <a:tr h="446022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ITO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71,196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1,767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52%</a:t>
                      </a:r>
                      <a:endParaRPr lang="en-PH" sz="1200" dirty="0"/>
                    </a:p>
                  </a:txBody>
                  <a:tcPr/>
                </a:tc>
              </a:tr>
              <a:tr h="526828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Health</a:t>
                      </a:r>
                      <a:r>
                        <a:rPr lang="en-PH" sz="1400" b="1" baseline="0" dirty="0" smtClean="0"/>
                        <a:t> Info Mgt &amp; Care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65,895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988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114%</a:t>
                      </a:r>
                      <a:endParaRPr lang="en-PH" sz="1200" dirty="0"/>
                    </a:p>
                  </a:txBody>
                  <a:tcPr/>
                </a:tc>
              </a:tr>
              <a:tr h="526828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Engineering</a:t>
                      </a:r>
                      <a:r>
                        <a:rPr lang="en-PH" sz="1400" b="1" baseline="0" dirty="0" smtClean="0"/>
                        <a:t> Services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11,920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216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5%</a:t>
                      </a:r>
                      <a:endParaRPr lang="en-PH" sz="1200" dirty="0"/>
                    </a:p>
                  </a:txBody>
                  <a:tcPr/>
                </a:tc>
              </a:tr>
              <a:tr h="446022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Animation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9,200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132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0%</a:t>
                      </a:r>
                      <a:endParaRPr lang="en-PH" sz="1200" dirty="0"/>
                    </a:p>
                  </a:txBody>
                  <a:tcPr/>
                </a:tc>
              </a:tr>
              <a:tr h="656597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Game Development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3,500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50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200" dirty="0" smtClean="0"/>
                        <a:t>0%</a:t>
                      </a:r>
                      <a:endParaRPr lang="en-PH" sz="1200" dirty="0"/>
                    </a:p>
                  </a:txBody>
                  <a:tcPr/>
                </a:tc>
              </a:tr>
              <a:tr h="446022">
                <a:tc>
                  <a:txBody>
                    <a:bodyPr/>
                    <a:lstStyle/>
                    <a:p>
                      <a:r>
                        <a:rPr lang="en-PH" sz="1400" b="1" dirty="0" smtClean="0"/>
                        <a:t>TOTAL FTEs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b="1" dirty="0" smtClean="0"/>
                        <a:t>917,529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b="1" dirty="0" smtClean="0"/>
                        <a:t>16,067</a:t>
                      </a:r>
                      <a:endParaRPr lang="en-P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b="1" dirty="0" smtClean="0"/>
                        <a:t>22%</a:t>
                      </a:r>
                      <a:endParaRPr lang="en-PH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1"/>
          <p:cNvSpPr txBox="1"/>
          <p:nvPr/>
        </p:nvSpPr>
        <p:spPr>
          <a:xfrm>
            <a:off x="4006291" y="2812782"/>
            <a:ext cx="503580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19%</a:t>
            </a:r>
          </a:p>
        </p:txBody>
      </p:sp>
      <p:sp>
        <p:nvSpPr>
          <p:cNvPr id="41" name="TextBox 49"/>
          <p:cNvSpPr txBox="1">
            <a:spLocks noChangeArrowheads="1"/>
          </p:cNvSpPr>
          <p:nvPr/>
        </p:nvSpPr>
        <p:spPr bwMode="auto">
          <a:xfrm>
            <a:off x="1579431" y="4762050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298</a:t>
            </a: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3591219" y="4763874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640</a:t>
            </a: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3562935" y="5439676"/>
            <a:ext cx="3556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9.5%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088722" y="4754728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777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388" y="327963"/>
            <a:ext cx="7933607" cy="446276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Philippines BPO 2013 </a:t>
            </a:r>
            <a:r>
              <a:rPr lang="en-PH" dirty="0"/>
              <a:t>Performance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404997" y="3732955"/>
            <a:ext cx="579255" cy="3168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31%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941677" y="3916300"/>
            <a:ext cx="590918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45%</a:t>
            </a: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>
            <a:off x="4036865" y="5444250"/>
            <a:ext cx="4466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10.4%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4523872" y="2466969"/>
            <a:ext cx="503580" cy="3226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/>
          </a:sp3d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00" kern="0" dirty="0">
                <a:solidFill>
                  <a:srgbClr val="000000"/>
                </a:solidFill>
                <a:cs typeface="Arial" charset="0"/>
              </a:rPr>
              <a:t>22%</a:t>
            </a:r>
          </a:p>
        </p:txBody>
      </p:sp>
      <p:sp>
        <p:nvSpPr>
          <p:cNvPr id="50" name="TextBox 52"/>
          <p:cNvSpPr txBox="1">
            <a:spLocks noChangeArrowheads="1"/>
          </p:cNvSpPr>
          <p:nvPr/>
        </p:nvSpPr>
        <p:spPr bwMode="auto">
          <a:xfrm>
            <a:off x="4578451" y="4743121"/>
            <a:ext cx="2729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917</a:t>
            </a:r>
          </a:p>
        </p:txBody>
      </p:sp>
      <p:sp>
        <p:nvSpPr>
          <p:cNvPr id="51" name="TextBox 59"/>
          <p:cNvSpPr txBox="1">
            <a:spLocks noChangeArrowheads="1"/>
          </p:cNvSpPr>
          <p:nvPr/>
        </p:nvSpPr>
        <p:spPr bwMode="auto">
          <a:xfrm>
            <a:off x="4610151" y="5446568"/>
            <a:ext cx="3103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37244773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698188"/>
              </p:ext>
            </p:extLst>
          </p:nvPr>
        </p:nvGraphicFramePr>
        <p:xfrm>
          <a:off x="131954" y="1204172"/>
          <a:ext cx="9012046" cy="565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82"/>
            <a:ext cx="8229600" cy="1143000"/>
          </a:xfrm>
        </p:spPr>
        <p:txBody>
          <a:bodyPr/>
          <a:lstStyle/>
          <a:p>
            <a:r>
              <a:rPr lang="en-US" dirty="0"/>
              <a:t>Manufacturing Growing</a:t>
            </a:r>
            <a:r>
              <a:rPr lang="en-P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758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0"/>
            <a:ext cx="8229600" cy="1143000"/>
          </a:xfrm>
        </p:spPr>
        <p:txBody>
          <a:bodyPr/>
          <a:lstStyle/>
          <a:p>
            <a:r>
              <a:rPr lang="en-US" dirty="0"/>
              <a:t>Tourism Growth: Foreign</a:t>
            </a:r>
            <a:r>
              <a:rPr lang="en-PH" dirty="0"/>
              <a:t>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308876"/>
              </p:ext>
            </p:extLst>
          </p:nvPr>
        </p:nvGraphicFramePr>
        <p:xfrm>
          <a:off x="0" y="1234638"/>
          <a:ext cx="9144000" cy="562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15523"/>
            <a:ext cx="8999069" cy="3789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PH" sz="1200" u="sng" dirty="0" smtClean="0">
                <a:latin typeface="+mj-lt"/>
                <a:cs typeface="Arial" pitchFamily="34" charset="0"/>
              </a:rPr>
              <a:t>Source</a:t>
            </a:r>
            <a:r>
              <a:rPr lang="en-PH" sz="1200" dirty="0" smtClean="0">
                <a:latin typeface="+mj-lt"/>
                <a:cs typeface="Arial" pitchFamily="34" charset="0"/>
              </a:rPr>
              <a:t>: ASEAN Tourist Statistics Database;</a:t>
            </a:r>
          </a:p>
          <a:p>
            <a:r>
              <a:rPr lang="en-PH" sz="1200" u="sng" dirty="0" smtClean="0">
                <a:latin typeface="+mj-lt"/>
                <a:cs typeface="Arial" pitchFamily="34" charset="0"/>
              </a:rPr>
              <a:t>Note</a:t>
            </a:r>
            <a:r>
              <a:rPr lang="en-PH" sz="1200" dirty="0" smtClean="0">
                <a:latin typeface="+mj-lt"/>
                <a:cs typeface="Arial" pitchFamily="34" charset="0"/>
              </a:rPr>
              <a:t>: The Philippines received</a:t>
            </a:r>
            <a:r>
              <a:rPr lang="en-PH" sz="1200" b="1" dirty="0" smtClean="0">
                <a:latin typeface="+mj-lt"/>
                <a:cs typeface="Arial" pitchFamily="34" charset="0"/>
              </a:rPr>
              <a:t> </a:t>
            </a:r>
            <a:r>
              <a:rPr lang="en-PH" sz="12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4.6 Mn</a:t>
            </a:r>
            <a:r>
              <a:rPr lang="en-PH" sz="1200" b="1" dirty="0" smtClean="0">
                <a:latin typeface="+mj-lt"/>
                <a:cs typeface="Arial" pitchFamily="34" charset="0"/>
              </a:rPr>
              <a:t> </a:t>
            </a:r>
            <a:r>
              <a:rPr lang="en-PH" sz="1200" dirty="0" smtClean="0">
                <a:latin typeface="+mj-lt"/>
                <a:cs typeface="Arial" pitchFamily="34" charset="0"/>
              </a:rPr>
              <a:t>foreign tourists in </a:t>
            </a:r>
            <a:r>
              <a:rPr lang="en-PH" sz="12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2013 </a:t>
            </a:r>
            <a:r>
              <a:rPr lang="en-PH" sz="1200" dirty="0" smtClean="0">
                <a:latin typeface="+mj-lt"/>
                <a:cs typeface="Arial" pitchFamily="34" charset="0"/>
              </a:rPr>
              <a:t>and </a:t>
            </a:r>
            <a:r>
              <a:rPr lang="en-PH" sz="12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3.3 Mn </a:t>
            </a:r>
            <a:r>
              <a:rPr lang="en-PH" sz="1200" dirty="0" smtClean="0">
                <a:latin typeface="+mj-lt"/>
                <a:cs typeface="Arial" pitchFamily="34" charset="0"/>
              </a:rPr>
              <a:t>as of </a:t>
            </a:r>
            <a:r>
              <a:rPr lang="en-PH" sz="12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August 2014</a:t>
            </a:r>
            <a:endParaRPr lang="en-PH" sz="1200" dirty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29338"/>
      </p:ext>
    </p:extLst>
  </p:cSld>
  <p:clrMapOvr>
    <a:masterClrMapping/>
  </p:clrMapOvr>
  <p:transition xmlns:p14="http://schemas.microsoft.com/office/powerpoint/2010/main"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6"/>
            <a:ext cx="8229600" cy="731587"/>
          </a:xfrm>
        </p:spPr>
        <p:txBody>
          <a:bodyPr>
            <a:normAutofit fontScale="90000"/>
          </a:bodyPr>
          <a:lstStyle/>
          <a:p>
            <a:r>
              <a:rPr lang="en-US" dirty="0"/>
              <a:t>Tourism Growth: Domestic</a:t>
            </a:r>
            <a:r>
              <a:rPr lang="en-PH" dirty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77507"/>
              </p:ext>
            </p:extLst>
          </p:nvPr>
        </p:nvGraphicFramePr>
        <p:xfrm>
          <a:off x="0" y="632259"/>
          <a:ext cx="9144000" cy="597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6449737"/>
            <a:ext cx="3232873" cy="40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u="sng" dirty="0" smtClean="0"/>
              <a:t>Source</a:t>
            </a:r>
            <a:r>
              <a:rPr lang="en-US" sz="1200" dirty="0" smtClean="0"/>
              <a:t>: Civil Aviation Board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2636581"/>
      </p:ext>
    </p:extLst>
  </p:cSld>
  <p:clrMapOvr>
    <a:masterClrMapping/>
  </p:clrMapOvr>
  <p:transition xmlns:p14="http://schemas.microsoft.com/office/powerpoint/2010/main"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Big Challenges: Poverty/Inclusive </a:t>
            </a:r>
            <a:r>
              <a:rPr lang="en-PH" dirty="0" smtClean="0"/>
              <a:t>Growth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008637"/>
              </p:ext>
            </p:extLst>
          </p:nvPr>
        </p:nvGraphicFramePr>
        <p:xfrm>
          <a:off x="0" y="1600062"/>
          <a:ext cx="9144000" cy="52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6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228600" y="1085165"/>
            <a:ext cx="8458200" cy="9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9525" indent="-9525" algn="just" defTabSz="457200" eaLnBrk="0" hangingPunct="0">
              <a:defRPr/>
            </a:pPr>
            <a:r>
              <a:rPr lang="en-PH" altLang="en-US" dirty="0" smtClean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PH" dirty="0" smtClean="0">
                <a:solidFill>
                  <a:srgbClr val="000000"/>
                </a:solidFill>
                <a:latin typeface="Calibri"/>
                <a:cs typeface="Calibri"/>
              </a:rPr>
              <a:t>overty incidence declined </a:t>
            </a:r>
            <a:r>
              <a:rPr lang="en-PH" dirty="0">
                <a:solidFill>
                  <a:srgbClr val="000000"/>
                </a:solidFill>
                <a:latin typeface="Calibri"/>
                <a:cs typeface="Calibri"/>
              </a:rPr>
              <a:t>to 24.9 percent in the first semester of </a:t>
            </a:r>
            <a:r>
              <a:rPr lang="en-PH" dirty="0" smtClean="0">
                <a:solidFill>
                  <a:srgbClr val="000000"/>
                </a:solidFill>
                <a:latin typeface="Calibri"/>
                <a:cs typeface="Calibri"/>
              </a:rPr>
              <a:t>2013 from </a:t>
            </a:r>
            <a:r>
              <a:rPr lang="en-PH" dirty="0">
                <a:solidFill>
                  <a:srgbClr val="000000"/>
                </a:solidFill>
                <a:latin typeface="Calibri"/>
                <a:cs typeface="Calibri"/>
              </a:rPr>
              <a:t>27.9 percent for the same period in 2012</a:t>
            </a:r>
            <a:r>
              <a:rPr lang="en-PH" dirty="0" smtClean="0">
                <a:solidFill>
                  <a:srgbClr val="000000"/>
                </a:solidFill>
                <a:latin typeface="Calibri"/>
                <a:cs typeface="Calibri"/>
              </a:rPr>
              <a:t>. This translates to about 2.5 million people lifted out of poverty.</a:t>
            </a:r>
            <a:endParaRPr lang="en-PH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05324"/>
            <a:ext cx="905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 smtClean="0"/>
              <a:t>Source: PSA-LFS</a:t>
            </a:r>
          </a:p>
          <a:p>
            <a:r>
              <a:rPr lang="en-PH" sz="1200" u="sng" dirty="0" smtClean="0"/>
              <a:t>Note</a:t>
            </a:r>
            <a:r>
              <a:rPr lang="en-PH" sz="1200" dirty="0" smtClean="0"/>
              <a:t>: Poverty incidence, as defined by PSA, refers to portion of the popultion who earn income below the average individual income enough to cover aggregate spending on basic needs: clothing, food, shelter, etc.; in H1 2013, povety per capita threshold was at PhP9,626 per month </a:t>
            </a:r>
            <a:endParaRPr lang="en-PH" sz="12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47388"/>
              </p:ext>
            </p:extLst>
          </p:nvPr>
        </p:nvGraphicFramePr>
        <p:xfrm>
          <a:off x="457200" y="1905000"/>
          <a:ext cx="8305800" cy="448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8495"/>
            <a:ext cx="8229600" cy="1143000"/>
          </a:xfrm>
        </p:spPr>
        <p:txBody>
          <a:bodyPr>
            <a:normAutofit/>
          </a:bodyPr>
          <a:lstStyle/>
          <a:p>
            <a:r>
              <a:rPr lang="en-PH" dirty="0">
                <a:solidFill>
                  <a:schemeClr val="tx1"/>
                </a:solidFill>
              </a:rPr>
              <a:t>Poverty </a:t>
            </a:r>
            <a:r>
              <a:rPr lang="en-PH" dirty="0" smtClean="0">
                <a:solidFill>
                  <a:schemeClr val="tx1"/>
                </a:solidFill>
              </a:rPr>
              <a:t>(National Standard) Declining</a:t>
            </a:r>
            <a:r>
              <a:rPr lang="en-PH" dirty="0">
                <a:solidFill>
                  <a:schemeClr val="tx1"/>
                </a:solidFill>
              </a:rPr>
              <a:t>: </a:t>
            </a:r>
            <a:r>
              <a:rPr lang="en-PH" dirty="0" smtClean="0">
                <a:solidFill>
                  <a:schemeClr val="tx1"/>
                </a:solidFill>
              </a:rPr>
              <a:t/>
            </a:r>
            <a:br>
              <a:rPr lang="en-PH" dirty="0" smtClean="0">
                <a:solidFill>
                  <a:schemeClr val="tx1"/>
                </a:solidFill>
              </a:rPr>
            </a:br>
            <a:r>
              <a:rPr lang="en-PH" dirty="0" smtClean="0">
                <a:solidFill>
                  <a:schemeClr val="tx1"/>
                </a:solidFill>
              </a:rPr>
              <a:t>Trickle </a:t>
            </a:r>
            <a:r>
              <a:rPr lang="en-PH" dirty="0">
                <a:solidFill>
                  <a:schemeClr val="tx1"/>
                </a:solidFill>
              </a:rPr>
              <a:t>Down and CCT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t_program.jpg"/>
          <p:cNvPicPr>
            <a:picLocks noChangeAspect="1"/>
          </p:cNvPicPr>
          <p:nvPr/>
        </p:nvPicPr>
        <p:blipFill>
          <a:blip r:embed="rId2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58" y="2916663"/>
            <a:ext cx="4276239" cy="3285641"/>
          </a:xfrm>
          <a:prstGeom prst="rect">
            <a:avLst/>
          </a:prstGeom>
        </p:spPr>
      </p:pic>
      <p:pic>
        <p:nvPicPr>
          <p:cNvPr id="9" name="Picture 8" descr="CCT.jpg"/>
          <p:cNvPicPr>
            <a:picLocks noChangeAspect="1"/>
          </p:cNvPicPr>
          <p:nvPr/>
        </p:nvPicPr>
        <p:blipFill rotWithShape="1">
          <a:blip r:embed="rId3">
            <a:alphaModFix amt="46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1"/>
          <a:stretch/>
        </p:blipFill>
        <p:spPr>
          <a:xfrm>
            <a:off x="457200" y="2916663"/>
            <a:ext cx="4078719" cy="328564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3457"/>
              </p:ext>
            </p:extLst>
          </p:nvPr>
        </p:nvGraphicFramePr>
        <p:xfrm>
          <a:off x="457200" y="1781515"/>
          <a:ext cx="8229600" cy="442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4475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 (</a:t>
                      </a:r>
                      <a:r>
                        <a:rPr lang="en-US" sz="2400" dirty="0" err="1" smtClean="0"/>
                        <a:t>PhP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 (</a:t>
                      </a:r>
                      <a:r>
                        <a:rPr lang="en-US" sz="2400" dirty="0" err="1" smtClean="0"/>
                        <a:t>PhP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Change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Education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87%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3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Health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211%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CCT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Investment in Human Capital/Social Infrastructure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80565"/>
            <a:ext cx="6069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National Expenditure Program, Department of Budget and Management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5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hilippiness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319" y="71567"/>
            <a:ext cx="4860220" cy="6711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Proposition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PH" dirty="0"/>
          </a:p>
          <a:p>
            <a:pPr marL="0" indent="0" algn="ctr">
              <a:buNone/>
            </a:pPr>
            <a:r>
              <a:rPr lang="en-US" dirty="0"/>
              <a:t>A country with </a:t>
            </a:r>
            <a:r>
              <a:rPr lang="en-US" b="1" i="1" dirty="0"/>
              <a:t>High Potential</a:t>
            </a:r>
            <a:endParaRPr lang="en-PH" dirty="0"/>
          </a:p>
          <a:p>
            <a:pPr marL="0" indent="0" algn="ctr">
              <a:buNone/>
            </a:pPr>
            <a:r>
              <a:rPr lang="en-US" b="1" i="1" dirty="0"/>
              <a:t> </a:t>
            </a:r>
            <a:endParaRPr lang="en-PH" dirty="0"/>
          </a:p>
          <a:p>
            <a:pPr marL="0" indent="0" algn="ctr">
              <a:buNone/>
            </a:pPr>
            <a:r>
              <a:rPr lang="en-US" i="1" dirty="0"/>
              <a:t>that can surmount its </a:t>
            </a:r>
            <a:r>
              <a:rPr lang="en-US" b="1" i="1" dirty="0"/>
              <a:t>Big Challenges</a:t>
            </a:r>
            <a:endParaRPr lang="en-PH" dirty="0"/>
          </a:p>
          <a:p>
            <a:pPr marL="0" indent="0" algn="ctr">
              <a:buNone/>
            </a:pPr>
            <a:r>
              <a:rPr lang="en-US" i="1" dirty="0"/>
              <a:t> </a:t>
            </a:r>
            <a:endParaRPr lang="en-PH" dirty="0"/>
          </a:p>
          <a:p>
            <a:pPr marL="0" indent="0" algn="ctr">
              <a:buNone/>
            </a:pPr>
            <a:r>
              <a:rPr lang="en-US" i="1" dirty="0"/>
              <a:t>can have </a:t>
            </a:r>
            <a:r>
              <a:rPr lang="en-US" b="1" i="1" dirty="0"/>
              <a:t>Wide Impact</a:t>
            </a:r>
            <a:endParaRPr lang="en-P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po 2.pn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/>
        </p:blipFill>
        <p:spPr>
          <a:xfrm>
            <a:off x="5006860" y="1649548"/>
            <a:ext cx="4137140" cy="4486793"/>
          </a:xfrm>
          <a:prstGeom prst="rect">
            <a:avLst/>
          </a:prstGeom>
        </p:spPr>
      </p:pic>
      <p:pic>
        <p:nvPicPr>
          <p:cNvPr id="6" name="Picture 5" descr="Transportation.jpg"/>
          <p:cNvPicPr>
            <a:picLocks noChangeAspect="1"/>
          </p:cNvPicPr>
          <p:nvPr/>
        </p:nvPicPr>
        <p:blipFill rotWithShape="1"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5188"/>
          <a:stretch/>
        </p:blipFill>
        <p:spPr>
          <a:xfrm>
            <a:off x="0" y="1649548"/>
            <a:ext cx="5006860" cy="448679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11808"/>
              </p:ext>
            </p:extLst>
          </p:nvPr>
        </p:nvGraphicFramePr>
        <p:xfrm>
          <a:off x="0" y="1171323"/>
          <a:ext cx="9144000" cy="488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33"/>
                <a:gridCol w="1216219"/>
                <a:gridCol w="889248"/>
                <a:gridCol w="1143000"/>
                <a:gridCol w="1143000"/>
                <a:gridCol w="1143000"/>
                <a:gridCol w="1208394"/>
                <a:gridCol w="1077606"/>
              </a:tblGrid>
              <a:tr h="5130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ASEAN-6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Telecomm*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</a:tr>
              <a:tr h="728246"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of 144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728246">
                <a:tc>
                  <a:txBody>
                    <a:bodyPr/>
                    <a:lstStyle/>
                    <a:p>
                      <a:r>
                        <a:rPr lang="en-US" dirty="0" smtClean="0"/>
                        <a:t>Malaysia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of 144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728246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of 144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728246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of 144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728246">
                <a:tc>
                  <a:txBody>
                    <a:bodyPr/>
                    <a:lstStyle/>
                    <a:p>
                      <a:r>
                        <a:rPr lang="en-US" dirty="0" smtClean="0"/>
                        <a:t>Philippines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of 144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8246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 of 144 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WEF Infrastructure Rankings, </a:t>
            </a:r>
            <a:r>
              <a:rPr lang="en-PH" dirty="0"/>
              <a:t>ASEAN-6</a:t>
            </a:r>
            <a:r>
              <a:rPr lang="en-PH" dirty="0" smtClean="0"/>
              <a:t>,, 2013-14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5385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Source</a:t>
            </a:r>
            <a:r>
              <a:rPr lang="en-US" sz="1200" dirty="0" smtClean="0"/>
              <a:t>: WEF Global Competitiveness Report (GCR) 2014-2015;</a:t>
            </a:r>
          </a:p>
          <a:p>
            <a:r>
              <a:rPr lang="en-US" sz="1200" u="sng" dirty="0" smtClean="0"/>
              <a:t>Note</a:t>
            </a:r>
            <a:r>
              <a:rPr lang="en-US" sz="1200" dirty="0" smtClean="0"/>
              <a:t>: N/A is </a:t>
            </a:r>
            <a:r>
              <a:rPr lang="en-US" sz="1200" dirty="0"/>
              <a:t>used for economies where there is no regular train service or where the network covers only a negligible portion of the </a:t>
            </a:r>
            <a:r>
              <a:rPr lang="en-US" sz="1200" dirty="0" smtClean="0"/>
              <a:t>territory; </a:t>
            </a:r>
            <a:r>
              <a:rPr lang="en-US" sz="1200" dirty="0"/>
              <a:t>it may also be noted that early this year, the Singaporean gov’t has announced plans to expand its railway network, possibly impacting the assessment done by the </a:t>
            </a:r>
            <a:r>
              <a:rPr lang="en-US" sz="1200" dirty="0" smtClean="0"/>
              <a:t>WEF; *Mobile telephone subscriptions/100 population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19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ffic cong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7" y="4209014"/>
            <a:ext cx="3175000" cy="2566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3"/>
            <a:ext cx="8229600" cy="905079"/>
          </a:xfrm>
        </p:spPr>
        <p:txBody>
          <a:bodyPr>
            <a:normAutofit/>
          </a:bodyPr>
          <a:lstStyle/>
          <a:p>
            <a:r>
              <a:rPr lang="en-PH" dirty="0"/>
              <a:t>Congestion </a:t>
            </a:r>
            <a:r>
              <a:rPr lang="en-PH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573" y="829073"/>
            <a:ext cx="4038600" cy="4525963"/>
          </a:xfrm>
        </p:spPr>
        <p:txBody>
          <a:bodyPr/>
          <a:lstStyle/>
          <a:p>
            <a:pPr lvl="0">
              <a:buFont typeface="Wingdings" charset="2"/>
              <a:buChar char="Ø"/>
            </a:pPr>
            <a:r>
              <a:rPr lang="en-PH" dirty="0"/>
              <a:t>Port of </a:t>
            </a:r>
            <a:r>
              <a:rPr lang="en-PH" dirty="0" smtClean="0"/>
              <a:t>Manila</a:t>
            </a:r>
            <a:endParaRPr lang="en-PH" dirty="0"/>
          </a:p>
          <a:p>
            <a:pPr lvl="0">
              <a:buFont typeface="Wingdings" charset="2"/>
              <a:buChar char="Ø"/>
            </a:pPr>
            <a:r>
              <a:rPr lang="en-PH" dirty="0" smtClean="0"/>
              <a:t>NAIA</a:t>
            </a:r>
            <a:endParaRPr lang="en-PH" dirty="0"/>
          </a:p>
          <a:p>
            <a:pPr lvl="0">
              <a:buFont typeface="Wingdings" charset="2"/>
              <a:buChar char="Ø"/>
            </a:pPr>
            <a:r>
              <a:rPr lang="en-PH" dirty="0" smtClean="0"/>
              <a:t>Traffic</a:t>
            </a:r>
            <a:endParaRPr lang="en-PH" dirty="0"/>
          </a:p>
          <a:p>
            <a:pPr lvl="0">
              <a:buFont typeface="Wingdings" charset="2"/>
              <a:buChar char="Ø"/>
            </a:pPr>
            <a:r>
              <a:rPr lang="en-PH" dirty="0"/>
              <a:t>Dream </a:t>
            </a:r>
            <a:r>
              <a:rPr lang="en-PH" dirty="0" smtClean="0"/>
              <a:t>Plan</a:t>
            </a:r>
          </a:p>
          <a:p>
            <a:pPr lvl="1">
              <a:buFont typeface="Wingdings" charset="2"/>
              <a:buChar char="§"/>
            </a:pPr>
            <a:r>
              <a:rPr lang="en-PH" dirty="0" smtClean="0"/>
              <a:t>$60B over 10 yrs.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r</a:t>
            </a:r>
            <a:r>
              <a:rPr lang="en-PH" dirty="0" smtClean="0"/>
              <a:t>oad </a:t>
            </a:r>
            <a:r>
              <a:rPr lang="en-PH" dirty="0" smtClean="0">
                <a:sym typeface="Wingdings"/>
              </a:rPr>
              <a:t> rail</a:t>
            </a:r>
            <a:endParaRPr lang="en-PH" dirty="0" smtClean="0"/>
          </a:p>
          <a:p>
            <a:pPr lvl="1">
              <a:buFont typeface="Wingdings" charset="2"/>
              <a:buChar char="§"/>
            </a:pPr>
            <a:endParaRPr lang="en-PH" dirty="0"/>
          </a:p>
          <a:p>
            <a:endParaRPr lang="en-US" dirty="0"/>
          </a:p>
        </p:txBody>
      </p:sp>
      <p:pic>
        <p:nvPicPr>
          <p:cNvPr id="5" name="Content Placeholder 4" descr="Port Congestion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7" t="14759" r="19955"/>
          <a:stretch/>
        </p:blipFill>
        <p:spPr>
          <a:xfrm>
            <a:off x="6485752" y="1240506"/>
            <a:ext cx="2514439" cy="3219829"/>
          </a:xfrm>
        </p:spPr>
      </p:pic>
      <p:pic>
        <p:nvPicPr>
          <p:cNvPr id="6" name="Picture 5" descr="NAIA Conges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2" y="1240506"/>
            <a:ext cx="3175000" cy="2968507"/>
          </a:xfrm>
          <a:prstGeom prst="rect">
            <a:avLst/>
          </a:prstGeom>
        </p:spPr>
      </p:pic>
      <p:pic>
        <p:nvPicPr>
          <p:cNvPr id="8" name="Picture 7" descr="Public Commuter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/>
          <a:stretch/>
        </p:blipFill>
        <p:spPr>
          <a:xfrm>
            <a:off x="6531723" y="4460335"/>
            <a:ext cx="2468468" cy="2314823"/>
          </a:xfrm>
          <a:prstGeom prst="rect">
            <a:avLst/>
          </a:prstGeom>
        </p:spPr>
      </p:pic>
      <p:pic>
        <p:nvPicPr>
          <p:cNvPr id="9" name="Picture 8" descr="Dream Pla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4041" r="4031" b="18135"/>
          <a:stretch/>
        </p:blipFill>
        <p:spPr>
          <a:xfrm>
            <a:off x="0" y="3785837"/>
            <a:ext cx="3760690" cy="29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588962"/>
          </a:xfrm>
        </p:spPr>
        <p:txBody>
          <a:bodyPr>
            <a:normAutofit fontScale="90000"/>
          </a:bodyPr>
          <a:lstStyle/>
          <a:p>
            <a:r>
              <a:rPr lang="en-PH" dirty="0"/>
              <a:t>Investment in Physical Infrastructure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763780"/>
              </p:ext>
            </p:extLst>
          </p:nvPr>
        </p:nvGraphicFramePr>
        <p:xfrm>
          <a:off x="0" y="1346200"/>
          <a:ext cx="89662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22300"/>
            <a:ext cx="82296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 Gothic"/>
                <a:cs typeface="Century Gothic"/>
              </a:rPr>
              <a:t>Increase Infrastructure Spending: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Increase infrastructure spending from 2.6% to at least 5% of GDP by 2016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77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35" y="2851615"/>
            <a:ext cx="2883239" cy="2162429"/>
          </a:xfrm>
          <a:prstGeom prst="rect">
            <a:avLst/>
          </a:prstGeom>
        </p:spPr>
      </p:pic>
      <p:pic>
        <p:nvPicPr>
          <p:cNvPr id="11" name="Picture 10" descr="6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3" r="20845"/>
          <a:stretch/>
        </p:blipFill>
        <p:spPr>
          <a:xfrm>
            <a:off x="6176782" y="1431491"/>
            <a:ext cx="2967218" cy="1821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"/>
            <a:ext cx="8229600" cy="1004011"/>
          </a:xfrm>
        </p:spPr>
        <p:txBody>
          <a:bodyPr>
            <a:normAutofit/>
          </a:bodyPr>
          <a:lstStyle/>
          <a:p>
            <a:r>
              <a:rPr lang="en-PH" dirty="0"/>
              <a:t>Public Private Partnership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80" y="85776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charset="2"/>
              <a:buChar char="Ø"/>
            </a:pPr>
            <a:r>
              <a:rPr lang="en-PH" dirty="0"/>
              <a:t>WB ranks Philippines in top </a:t>
            </a:r>
            <a:r>
              <a:rPr lang="en-PH" dirty="0" smtClean="0"/>
              <a:t>10</a:t>
            </a:r>
            <a:endParaRPr lang="en-PH" dirty="0"/>
          </a:p>
          <a:p>
            <a:pPr lvl="0">
              <a:buFont typeface="Wingdings" charset="2"/>
              <a:buChar char="Ø"/>
            </a:pPr>
            <a:r>
              <a:rPr lang="en-PH" dirty="0"/>
              <a:t>Program largely dormant 1998-2010 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$100 million in Project Development </a:t>
            </a:r>
            <a:r>
              <a:rPr lang="en-PH" dirty="0" smtClean="0"/>
              <a:t>Fund</a:t>
            </a:r>
            <a:endParaRPr lang="en-PH" dirty="0"/>
          </a:p>
          <a:p>
            <a:pPr lvl="0">
              <a:buFont typeface="Wingdings" charset="2"/>
              <a:buChar char="Ø"/>
            </a:pPr>
            <a:r>
              <a:rPr lang="en-PH" dirty="0"/>
              <a:t>Eight projects awarded worth </a:t>
            </a:r>
            <a:r>
              <a:rPr lang="en-PH" dirty="0" smtClean="0"/>
              <a:t>$</a:t>
            </a:r>
            <a:r>
              <a:rPr lang="en-PH" dirty="0">
                <a:solidFill>
                  <a:srgbClr val="000000"/>
                </a:solidFill>
              </a:rPr>
              <a:t>3</a:t>
            </a:r>
            <a:r>
              <a:rPr lang="en-PH" dirty="0" smtClean="0">
                <a:solidFill>
                  <a:srgbClr val="000000"/>
                </a:solidFill>
              </a:rPr>
              <a:t> </a:t>
            </a:r>
            <a:r>
              <a:rPr lang="en-PH" dirty="0" smtClean="0"/>
              <a:t>billlion</a:t>
            </a:r>
            <a:endParaRPr lang="en-PH" dirty="0"/>
          </a:p>
          <a:p>
            <a:pPr lvl="0">
              <a:buFont typeface="Wingdings" charset="2"/>
              <a:buChar char="Ø"/>
            </a:pPr>
            <a:r>
              <a:rPr lang="en-PH" dirty="0" smtClean="0">
                <a:solidFill>
                  <a:srgbClr val="000000"/>
                </a:solidFill>
              </a:rPr>
              <a:t>13</a:t>
            </a:r>
            <a:r>
              <a:rPr lang="en-PH" dirty="0" smtClean="0">
                <a:solidFill>
                  <a:srgbClr val="FF0000"/>
                </a:solidFill>
              </a:rPr>
              <a:t> </a:t>
            </a:r>
            <a:r>
              <a:rPr lang="en-PH" dirty="0"/>
              <a:t>projects targeted for </a:t>
            </a:r>
            <a:r>
              <a:rPr lang="en-PH" dirty="0" smtClean="0"/>
              <a:t>bidding </a:t>
            </a:r>
            <a:r>
              <a:rPr lang="en-PH" dirty="0"/>
              <a:t>by 2016 </a:t>
            </a:r>
            <a:r>
              <a:rPr lang="en-PH" dirty="0">
                <a:solidFill>
                  <a:srgbClr val="000000"/>
                </a:solidFill>
              </a:rPr>
              <a:t>worth </a:t>
            </a:r>
            <a:r>
              <a:rPr lang="en-PH" dirty="0" smtClean="0">
                <a:solidFill>
                  <a:srgbClr val="000000"/>
                </a:solidFill>
              </a:rPr>
              <a:t>$12.28</a:t>
            </a:r>
            <a:r>
              <a:rPr lang="en-PH" dirty="0" smtClean="0"/>
              <a:t> </a:t>
            </a:r>
            <a:r>
              <a:rPr lang="en-PH" dirty="0"/>
              <a:t>billion 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7" name="Picture 6" descr="AFCS_510x34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/>
          <a:stretch/>
        </p:blipFill>
        <p:spPr>
          <a:xfrm>
            <a:off x="6611302" y="3009421"/>
            <a:ext cx="2532697" cy="2194289"/>
          </a:xfrm>
          <a:prstGeom prst="rect">
            <a:avLst/>
          </a:prstGeom>
        </p:spPr>
      </p:pic>
      <p:pic>
        <p:nvPicPr>
          <p:cNvPr id="8" name="Picture 7" descr="LRTLine1_510x3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39" y="5014045"/>
            <a:ext cx="2769782" cy="1846521"/>
          </a:xfrm>
          <a:prstGeom prst="rect">
            <a:avLst/>
          </a:prstGeom>
        </p:spPr>
      </p:pic>
      <p:pic>
        <p:nvPicPr>
          <p:cNvPr id="9" name="Picture 8" descr="mpoc-no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181600"/>
            <a:ext cx="3147239" cy="1676400"/>
          </a:xfrm>
          <a:prstGeom prst="rect">
            <a:avLst/>
          </a:prstGeom>
        </p:spPr>
      </p:pic>
      <p:pic>
        <p:nvPicPr>
          <p:cNvPr id="10" name="Picture 9" descr="MactanAirport_feature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21" y="5014045"/>
            <a:ext cx="2769779" cy="1846520"/>
          </a:xfrm>
          <a:prstGeom prst="rect">
            <a:avLst/>
          </a:prstGeom>
        </p:spPr>
      </p:pic>
      <p:pic>
        <p:nvPicPr>
          <p:cNvPr id="12" name="Picture 11" descr="6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r="20845" b="81940"/>
          <a:stretch/>
        </p:blipFill>
        <p:spPr>
          <a:xfrm>
            <a:off x="6176781" y="1006225"/>
            <a:ext cx="2967219" cy="425266"/>
          </a:xfrm>
          <a:prstGeom prst="rect">
            <a:avLst/>
          </a:prstGeom>
        </p:spPr>
      </p:pic>
      <p:pic>
        <p:nvPicPr>
          <p:cNvPr id="13" name="Picture 12" descr="84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36" y="857766"/>
            <a:ext cx="2658467" cy="19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Two Low-Growth High Potential Sectors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224" y="1451745"/>
            <a:ext cx="4038600" cy="4525963"/>
          </a:xfrm>
        </p:spPr>
        <p:txBody>
          <a:bodyPr/>
          <a:lstStyle/>
          <a:p>
            <a:pPr lvl="0">
              <a:buFont typeface="Wingdings" charset="2"/>
              <a:buChar char="Ø"/>
            </a:pPr>
            <a:r>
              <a:rPr lang="en-PH" dirty="0"/>
              <a:t>Agriculture</a:t>
            </a:r>
          </a:p>
          <a:p>
            <a:pPr lvl="1">
              <a:buFont typeface="Wingdings" charset="2"/>
              <a:buChar char="§"/>
            </a:pPr>
            <a:r>
              <a:rPr lang="en-PH" dirty="0" smtClean="0"/>
              <a:t>30</a:t>
            </a:r>
            <a:r>
              <a:rPr lang="en-PH" dirty="0"/>
              <a:t>% of population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Undercapitalized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CARP-ER-ER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Low productivity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High costs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Bangsamoro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755"/>
            <a:ext cx="4038600" cy="4525963"/>
          </a:xfrm>
        </p:spPr>
        <p:txBody>
          <a:bodyPr/>
          <a:lstStyle/>
          <a:p>
            <a:pPr lvl="0">
              <a:buFont typeface="Wingdings" charset="2"/>
              <a:buChar char="Ø"/>
            </a:pPr>
            <a:r>
              <a:rPr lang="en-PH" dirty="0" smtClean="0"/>
              <a:t>Mining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New mining projects suspended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/>
              <a:t>EO 71 July 2012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/>
              <a:t>Seeks uncompetitive fiscal regime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/>
              <a:t>Extensive No-Go zones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/>
              <a:t>Ban ore exports</a:t>
            </a:r>
            <a:endParaRPr lang="en-PH" sz="2000" dirty="0"/>
          </a:p>
          <a:p>
            <a:pPr lvl="1">
              <a:buFont typeface="Wingdings" charset="2"/>
              <a:buChar char="Ø"/>
            </a:pPr>
            <a:endParaRPr lang="en-PH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4" descr="philippine_rice_fiel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6"/>
          <a:stretch/>
        </p:blipFill>
        <p:spPr>
          <a:xfrm>
            <a:off x="0" y="4963002"/>
            <a:ext cx="3357448" cy="1915610"/>
          </a:xfrm>
          <a:prstGeom prst="rect">
            <a:avLst/>
          </a:prstGeom>
        </p:spPr>
      </p:pic>
      <p:pic>
        <p:nvPicPr>
          <p:cNvPr id="6" name="Picture 5" descr="mi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31" y="4957851"/>
            <a:ext cx="2872369" cy="1916644"/>
          </a:xfrm>
          <a:prstGeom prst="rect">
            <a:avLst/>
          </a:prstGeom>
        </p:spPr>
      </p:pic>
      <p:pic>
        <p:nvPicPr>
          <p:cNvPr id="7" name="Picture 6" descr="mining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54" y="4947393"/>
            <a:ext cx="2930677" cy="19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5"/>
            <a:ext cx="8229600" cy="724827"/>
          </a:xfrm>
        </p:spPr>
        <p:txBody>
          <a:bodyPr>
            <a:normAutofit fontScale="90000"/>
          </a:bodyPr>
          <a:lstStyle/>
          <a:p>
            <a:r>
              <a:rPr lang="en-PH" dirty="0"/>
              <a:t>The Economy Should Be All About </a:t>
            </a:r>
            <a:r>
              <a:rPr lang="en-PH" dirty="0" smtClean="0"/>
              <a:t>Jobs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297671"/>
              </p:ext>
            </p:extLst>
          </p:nvPr>
        </p:nvGraphicFramePr>
        <p:xfrm>
          <a:off x="0" y="741322"/>
          <a:ext cx="9144000" cy="611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6"/>
            <a:ext cx="8229600" cy="913037"/>
          </a:xfrm>
        </p:spPr>
        <p:txBody>
          <a:bodyPr>
            <a:normAutofit/>
          </a:bodyPr>
          <a:lstStyle/>
          <a:p>
            <a:r>
              <a:rPr lang="en-PH" dirty="0"/>
              <a:t>Policy </a:t>
            </a:r>
            <a:r>
              <a:rPr lang="en-PH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15" y="1451740"/>
            <a:ext cx="8229600" cy="4525963"/>
          </a:xfrm>
        </p:spPr>
        <p:txBody>
          <a:bodyPr/>
          <a:lstStyle/>
          <a:p>
            <a:pPr lvl="0">
              <a:buFont typeface="Wingdings" charset="2"/>
              <a:buChar char="Ø"/>
            </a:pPr>
            <a:r>
              <a:rPr lang="en-PH" dirty="0"/>
              <a:t>GOCC Reform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RH Law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K-12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Universal Healthcare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ACT/Higher Taxes on cigarettes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Foreign Bank Act</a:t>
            </a:r>
          </a:p>
          <a:p>
            <a:endParaRPr lang="en-US" dirty="0"/>
          </a:p>
        </p:txBody>
      </p:sp>
      <p:pic>
        <p:nvPicPr>
          <p:cNvPr id="5" name="Picture 4" descr="Sin T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90" y="4969537"/>
            <a:ext cx="2517950" cy="1888463"/>
          </a:xfrm>
          <a:prstGeom prst="rect">
            <a:avLst/>
          </a:prstGeom>
        </p:spPr>
      </p:pic>
      <p:pic>
        <p:nvPicPr>
          <p:cNvPr id="6" name="Picture 5" descr="healthcar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r="14594"/>
          <a:stretch/>
        </p:blipFill>
        <p:spPr>
          <a:xfrm>
            <a:off x="3447297" y="940243"/>
            <a:ext cx="5552893" cy="1473200"/>
          </a:xfrm>
          <a:prstGeom prst="rect">
            <a:avLst/>
          </a:prstGeom>
        </p:spPr>
      </p:pic>
      <p:pic>
        <p:nvPicPr>
          <p:cNvPr id="8" name="Picture 7" descr="foreign bank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91" y="2413443"/>
            <a:ext cx="3048000" cy="1879600"/>
          </a:xfrm>
          <a:prstGeom prst="rect">
            <a:avLst/>
          </a:prstGeom>
        </p:spPr>
      </p:pic>
      <p:pic>
        <p:nvPicPr>
          <p:cNvPr id="9" name="Picture 8" descr="R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10343" r="8419" b="10671"/>
          <a:stretch/>
        </p:blipFill>
        <p:spPr>
          <a:xfrm>
            <a:off x="6048558" y="4416667"/>
            <a:ext cx="3077603" cy="24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/>
              <a:t>More </a:t>
            </a:r>
            <a:r>
              <a:rPr lang="en-PH" dirty="0" smtClean="0"/>
              <a:t>Policy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PH" dirty="0" smtClean="0"/>
              <a:t>Bangsamoro </a:t>
            </a:r>
            <a:r>
              <a:rPr lang="en-PH" dirty="0"/>
              <a:t>Act</a:t>
            </a:r>
          </a:p>
          <a:p>
            <a:pPr>
              <a:buFont typeface="Wingdings" charset="2"/>
              <a:buChar char="Ø"/>
            </a:pPr>
            <a:r>
              <a:rPr lang="en-PH" dirty="0"/>
              <a:t>Build-Operate-Transfer Act amendments</a:t>
            </a:r>
          </a:p>
          <a:p>
            <a:pPr>
              <a:buFont typeface="Wingdings" charset="2"/>
              <a:buChar char="Ø"/>
            </a:pPr>
            <a:r>
              <a:rPr lang="en-PH" dirty="0"/>
              <a:t>Customs Modernization and Tariff Act</a:t>
            </a:r>
          </a:p>
          <a:p>
            <a:pPr>
              <a:buFont typeface="Wingdings" charset="2"/>
              <a:buChar char="Ø"/>
            </a:pPr>
            <a:r>
              <a:rPr lang="en-PH" dirty="0"/>
              <a:t>Competition Act</a:t>
            </a:r>
          </a:p>
          <a:p>
            <a:pPr>
              <a:buFont typeface="Wingdings" charset="2"/>
              <a:buChar char="Ø"/>
            </a:pPr>
            <a:r>
              <a:rPr lang="en-PH" dirty="0"/>
              <a:t>Foreign Equity constitutional amendments</a:t>
            </a:r>
          </a:p>
          <a:p>
            <a:pPr>
              <a:buFont typeface="Wingdings" charset="2"/>
              <a:buChar char="Ø"/>
            </a:pPr>
            <a:r>
              <a:rPr lang="en-PH" dirty="0"/>
              <a:t>Foreign Investment Negative list amendments </a:t>
            </a:r>
          </a:p>
          <a:p>
            <a:pPr>
              <a:buFont typeface="Wingdings" charset="2"/>
              <a:buChar char="Ø"/>
            </a:pPr>
            <a:r>
              <a:rPr lang="en-PH" dirty="0"/>
              <a:t>Freedom of Information Act</a:t>
            </a:r>
          </a:p>
          <a:p>
            <a:pPr>
              <a:buFont typeface="Wingdings" charset="2"/>
              <a:buChar char="Ø"/>
            </a:pPr>
            <a:r>
              <a:rPr lang="en-PH" dirty="0"/>
              <a:t>Sandiganbayan </a:t>
            </a:r>
            <a:r>
              <a:rPr lang="en-PH" dirty="0" smtClean="0"/>
              <a:t>Reform</a:t>
            </a:r>
            <a:endParaRPr lang="en-PH" dirty="0"/>
          </a:p>
        </p:txBody>
      </p:sp>
      <p:pic>
        <p:nvPicPr>
          <p:cNvPr id="5" name="Picture 4" descr="Refor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88" y="159170"/>
            <a:ext cx="1727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3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PH" dirty="0"/>
              <a:t>Other </a:t>
            </a:r>
            <a:r>
              <a:rPr lang="en-PH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charset="2"/>
              <a:buChar char="Ø"/>
            </a:pPr>
            <a:r>
              <a:rPr lang="en-PH" dirty="0"/>
              <a:t>Bureaucracy/red tape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Business Costs – labor, power, taxes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Corruption persistence and recidivism 	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Judicial Convictions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Judicial Reform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Security – internal</a:t>
            </a:r>
          </a:p>
          <a:p>
            <a:pPr lvl="0">
              <a:buFont typeface="Wingdings" charset="2"/>
              <a:buChar char="Ø"/>
            </a:pPr>
            <a:r>
              <a:rPr lang="en-PH" dirty="0"/>
              <a:t>Trade Policy – TPP, RCEP, </a:t>
            </a:r>
            <a:r>
              <a:rPr lang="en-PH" dirty="0" smtClean="0"/>
              <a:t>EU-FTA</a:t>
            </a:r>
          </a:p>
          <a:p>
            <a:pPr lvl="0">
              <a:buFont typeface="Wingdings" charset="2"/>
              <a:buChar char="Ø"/>
            </a:pPr>
            <a:r>
              <a:rPr lang="en-PH" smtClean="0"/>
              <a:t>Poor Infrastructure</a:t>
            </a:r>
            <a:endParaRPr lang="en-PH" dirty="0"/>
          </a:p>
        </p:txBody>
      </p:sp>
      <p:pic>
        <p:nvPicPr>
          <p:cNvPr id="5" name="Picture 4" descr="Challeng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42" y="-7235"/>
            <a:ext cx="2381358" cy="2262290"/>
          </a:xfrm>
          <a:prstGeom prst="rect">
            <a:avLst/>
          </a:prstGeom>
        </p:spPr>
      </p:pic>
      <p:pic>
        <p:nvPicPr>
          <p:cNvPr id="6" name="Picture 5" descr="Challenge roc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8" y="-7235"/>
            <a:ext cx="2259712" cy="16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Wide Impact: a Middle Income Economy and US </a:t>
            </a:r>
            <a:r>
              <a:rPr lang="en-PH" dirty="0" smtClean="0"/>
              <a:t>partner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charset="2"/>
              <a:buChar char="Ø"/>
            </a:pPr>
            <a:r>
              <a:rPr lang="en-PH" dirty="0"/>
              <a:t>Middle Income Economy </a:t>
            </a:r>
            <a:endParaRPr lang="en-PH" dirty="0" smtClean="0"/>
          </a:p>
          <a:p>
            <a:pPr lvl="1">
              <a:buFont typeface="Wingdings" charset="2"/>
              <a:buChar char="§"/>
            </a:pPr>
            <a:r>
              <a:rPr lang="en-PH" dirty="0"/>
              <a:t>At 7.5% growth, a GDP of $1 trillion by 2030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 smtClean="0"/>
              <a:t>Population </a:t>
            </a:r>
            <a:r>
              <a:rPr lang="en-PH" dirty="0"/>
              <a:t>of 130 million and PCI near $8,000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 smtClean="0"/>
              <a:t>2</a:t>
            </a:r>
            <a:r>
              <a:rPr lang="en-PH" baseline="30000" dirty="0" smtClean="0"/>
              <a:t>nd</a:t>
            </a:r>
            <a:r>
              <a:rPr lang="en-PH" dirty="0" smtClean="0"/>
              <a:t> </a:t>
            </a:r>
            <a:r>
              <a:rPr lang="en-PH" dirty="0"/>
              <a:t>or 3</a:t>
            </a:r>
            <a:r>
              <a:rPr lang="en-PH" baseline="30000" dirty="0"/>
              <a:t>rd</a:t>
            </a:r>
            <a:r>
              <a:rPr lang="en-PH" dirty="0"/>
              <a:t> largest ASEAN economy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 smtClean="0"/>
              <a:t>Global </a:t>
            </a:r>
            <a:r>
              <a:rPr lang="en-PH" dirty="0"/>
              <a:t>diaspora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 smtClean="0"/>
              <a:t>Regional </a:t>
            </a:r>
            <a:r>
              <a:rPr lang="en-PH" dirty="0"/>
              <a:t>MNCs</a:t>
            </a:r>
            <a:endParaRPr lang="en-PH" sz="2000" dirty="0"/>
          </a:p>
          <a:p>
            <a:pPr lvl="1">
              <a:buFont typeface="Wingdings" charset="2"/>
              <a:buChar char="§"/>
            </a:pPr>
            <a:r>
              <a:rPr lang="en-PH" dirty="0" smtClean="0"/>
              <a:t>Hub </a:t>
            </a:r>
            <a:r>
              <a:rPr lang="en-PH" dirty="0"/>
              <a:t>for US BPO and manufacturing</a:t>
            </a:r>
            <a:endParaRPr lang="en-PH" sz="2000" dirty="0"/>
          </a:p>
          <a:p>
            <a:pPr lvl="1">
              <a:buFont typeface="Wingdings" charset="2"/>
              <a:buChar char="§"/>
            </a:pP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charset="2"/>
              <a:buChar char="Ø"/>
            </a:pPr>
            <a:r>
              <a:rPr lang="en-PH" dirty="0"/>
              <a:t>Stronger US partner 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Democratic values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Strong people and historical links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Largest English-speaking Asian country</a:t>
            </a:r>
          </a:p>
          <a:p>
            <a:pPr lvl="1">
              <a:buFont typeface="Wingdings" charset="2"/>
              <a:buChar char="§"/>
            </a:pPr>
            <a:r>
              <a:rPr lang="en-PH" dirty="0"/>
              <a:t>US treaty ally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US-Phil Econ. Rela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>
          <a:xfrm>
            <a:off x="4896994" y="4410025"/>
            <a:ext cx="3416300" cy="23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3907"/>
            <a:ext cx="2310684" cy="3321608"/>
          </a:xfrm>
          <a:prstGeom prst="rect">
            <a:avLst/>
          </a:prstGeom>
        </p:spPr>
      </p:pic>
      <p:pic>
        <p:nvPicPr>
          <p:cNvPr id="4" name="Content Placeholder 8" descr="Philippiness.jp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1"/>
            <a:ext cx="1158791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638" y="103907"/>
            <a:ext cx="5857452" cy="1143000"/>
          </a:xfrm>
        </p:spPr>
        <p:txBody>
          <a:bodyPr/>
          <a:lstStyle/>
          <a:p>
            <a:r>
              <a:rPr lang="en-US" dirty="0"/>
              <a:t>High Potential</a:t>
            </a:r>
            <a:endParaRPr lang="en-PH" dirty="0"/>
          </a:p>
        </p:txBody>
      </p:sp>
      <p:pic>
        <p:nvPicPr>
          <p:cNvPr id="5" name="Picture 4" descr="img-asean-map-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12" y="5241378"/>
            <a:ext cx="2832544" cy="161662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3738" y="6433241"/>
            <a:ext cx="4038600" cy="42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Note: 2014 est., NSO; CIA World </a:t>
            </a:r>
            <a:r>
              <a:rPr lang="en-US" sz="1200" dirty="0" err="1" smtClean="0"/>
              <a:t>Factbook</a:t>
            </a:r>
            <a:endParaRPr lang="en-US" sz="1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688"/>
            <a:ext cx="4038600" cy="5440361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charset="2"/>
              <a:buChar char="Ø"/>
            </a:pPr>
            <a:r>
              <a:rPr lang="en-US" dirty="0"/>
              <a:t>Human resources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Large population (100 million)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Demographic dividend  - young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00"/>
                </a:solidFill>
              </a:rPr>
              <a:t>53%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Symbol"/>
              </a:rPr>
              <a:t>2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4*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years)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English-speaking (largely) and friendly	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To grow to world’s 10</a:t>
            </a:r>
            <a:r>
              <a:rPr lang="en-US" baseline="30000" dirty="0"/>
              <a:t>th</a:t>
            </a:r>
            <a:r>
              <a:rPr lang="en-US" dirty="0"/>
              <a:t> most populous (140 million)</a:t>
            </a:r>
            <a:endParaRPr lang="en-PH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PH" dirty="0"/>
          </a:p>
          <a:p>
            <a:pPr>
              <a:buFont typeface="Wingdings" charset="2"/>
              <a:buChar char="Ø"/>
            </a:pPr>
            <a:r>
              <a:rPr lang="en-US" dirty="0"/>
              <a:t>Natural resources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Minerals - </a:t>
            </a:r>
            <a:r>
              <a:rPr lang="en-US" dirty="0" smtClean="0"/>
              <a:t>$1.4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trillion in </a:t>
            </a:r>
            <a:r>
              <a:rPr lang="en-US" dirty="0" smtClean="0"/>
              <a:t>mining reserves (copper</a:t>
            </a:r>
            <a:r>
              <a:rPr lang="en-US" dirty="0"/>
              <a:t>, gold, nickel, iron, </a:t>
            </a:r>
            <a:r>
              <a:rPr lang="en-US" dirty="0" smtClean="0"/>
              <a:t>uranium)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Marine </a:t>
            </a:r>
            <a:endParaRPr lang="en-PH" dirty="0"/>
          </a:p>
          <a:p>
            <a:pPr lvl="1">
              <a:buFont typeface="Wingdings" charset="2"/>
              <a:buChar char="§"/>
            </a:pPr>
            <a:r>
              <a:rPr lang="en-US" dirty="0"/>
              <a:t>Agriculture </a:t>
            </a:r>
            <a:endParaRPr lang="en-PH" dirty="0" smtClean="0"/>
          </a:p>
          <a:p>
            <a:pPr marL="0" indent="0">
              <a:buNone/>
            </a:pPr>
            <a:endParaRPr lang="en-PH" sz="2600" dirty="0" smtClean="0"/>
          </a:p>
          <a:p>
            <a:pPr lvl="0">
              <a:buFont typeface="Wingdings" charset="2"/>
              <a:buChar char="Ø"/>
            </a:pPr>
            <a:r>
              <a:rPr lang="en-US" dirty="0" smtClean="0"/>
              <a:t>Location</a:t>
            </a:r>
            <a:r>
              <a:rPr lang="en-US" dirty="0"/>
              <a:t>: world’s fastest growing region</a:t>
            </a:r>
            <a:endParaRPr lang="en-PH" dirty="0"/>
          </a:p>
          <a:p>
            <a:endParaRPr lang="en-US" dirty="0" smtClean="0"/>
          </a:p>
        </p:txBody>
      </p:sp>
      <p:pic>
        <p:nvPicPr>
          <p:cNvPr id="14" name="Picture 13" descr="IMG_0148(1)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0" b="11662"/>
          <a:stretch/>
        </p:blipFill>
        <p:spPr>
          <a:xfrm>
            <a:off x="4531122" y="2219060"/>
            <a:ext cx="4612879" cy="2002568"/>
          </a:xfrm>
          <a:prstGeom prst="rect">
            <a:avLst/>
          </a:prstGeom>
        </p:spPr>
      </p:pic>
      <p:pic>
        <p:nvPicPr>
          <p:cNvPr id="10" name="Content Placeholder 9" descr="images (1).jpeg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7886" b="1061"/>
          <a:stretch/>
        </p:blipFill>
        <p:spPr>
          <a:xfrm>
            <a:off x="6605843" y="103907"/>
            <a:ext cx="2538158" cy="2115153"/>
          </a:xfrm>
        </p:spPr>
      </p:pic>
      <p:pic>
        <p:nvPicPr>
          <p:cNvPr id="15" name="Picture 14" descr="sam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7" y="3723955"/>
            <a:ext cx="4608274" cy="16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Arangkada</a:t>
            </a:r>
            <a:r>
              <a:rPr lang="en-US" dirty="0" smtClean="0"/>
              <a:t> Advocacy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038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600" dirty="0" smtClean="0"/>
              <a:t>2010 Policy Paper and Anniversary Assessments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038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600" dirty="0" smtClean="0"/>
              <a:t>Policy Briefs</a:t>
            </a:r>
            <a:endParaRPr lang="en-US" sz="2600" dirty="0"/>
          </a:p>
        </p:txBody>
      </p:sp>
      <p:pic>
        <p:nvPicPr>
          <p:cNvPr id="6" name="Picture 5" descr="arangkada cover 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669" y="1952335"/>
            <a:ext cx="1896550" cy="2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hird Anniversary Assessment_More Reforms=More Jobs_cover p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99" y="3907670"/>
            <a:ext cx="2124439" cy="274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rangkada Second Anniversary Assessment_2013-page-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45" y="3892936"/>
            <a:ext cx="2135824" cy="276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01.-ARANGKADA-Philippines-2010-cover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46" y="1952335"/>
            <a:ext cx="2200503" cy="2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235" y="1554944"/>
            <a:ext cx="1776150" cy="2288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116" y="2845892"/>
            <a:ext cx="1623350" cy="209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2361" y="4090883"/>
            <a:ext cx="1782209" cy="230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6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Arangkada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219477"/>
            <a:ext cx="9144000" cy="9219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/>
              <a:t>Check our website: </a:t>
            </a:r>
            <a:r>
              <a:rPr lang="en-US" sz="2200" dirty="0" smtClean="0">
                <a:hlinkClick r:id="rId2"/>
              </a:rPr>
              <a:t>www.investphilippines.info/arangkada/</a:t>
            </a:r>
            <a:endParaRPr lang="en-US" sz="2200" dirty="0" smtClean="0"/>
          </a:p>
          <a:p>
            <a:pPr>
              <a:buFont typeface="Wingdings" charset="2"/>
              <a:buChar char="Ø"/>
            </a:pPr>
            <a:r>
              <a:rPr lang="en-US" sz="2200" dirty="0" smtClean="0"/>
              <a:t>Subscribe to our clips: </a:t>
            </a:r>
            <a:r>
              <a:rPr lang="en-US" sz="2200" dirty="0" smtClean="0">
                <a:hlinkClick r:id="rId3"/>
              </a:rPr>
              <a:t>www.investphilippines.info/arangkada/newsclips/</a:t>
            </a:r>
            <a:endParaRPr lang="en-US" sz="2200" dirty="0" smtClean="0"/>
          </a:p>
          <a:p>
            <a:pPr>
              <a:buFont typeface="Wingdings" charset="2"/>
              <a:buChar char="Ø"/>
            </a:pPr>
            <a:endParaRPr lang="en-US" sz="2200" dirty="0"/>
          </a:p>
        </p:txBody>
      </p:sp>
      <p:pic>
        <p:nvPicPr>
          <p:cNvPr id="15" name="Picture 14" descr="Arangkada Website 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9433"/>
            <a:ext cx="9144000" cy="333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6891" y="5724328"/>
            <a:ext cx="6157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 smtClean="0">
                <a:latin typeface="Century Gothic"/>
                <a:cs typeface="Century Gothic"/>
              </a:rPr>
              <a:t>A Project of </a:t>
            </a:r>
            <a:r>
              <a:rPr lang="en-US" sz="2900" dirty="0" err="1" smtClean="0">
                <a:latin typeface="Century Gothic"/>
                <a:cs typeface="Century Gothic"/>
              </a:rPr>
              <a:t>AmCham</a:t>
            </a:r>
            <a:r>
              <a:rPr lang="en-US" sz="2900" dirty="0" smtClean="0">
                <a:latin typeface="Century Gothic"/>
                <a:cs typeface="Century Gothic"/>
              </a:rPr>
              <a:t> with USAID and  the  Joint Foreign Chambers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" y="2310898"/>
            <a:ext cx="9144000" cy="1985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i="1" dirty="0" smtClean="0"/>
              <a:t>THANK YOU!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19960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201241"/>
              </p:ext>
            </p:extLst>
          </p:nvPr>
        </p:nvGraphicFramePr>
        <p:xfrm>
          <a:off x="131954" y="1055711"/>
          <a:ext cx="9012046" cy="580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Strong GDP </a:t>
            </a:r>
            <a:r>
              <a:rPr lang="en-US" dirty="0" smtClean="0"/>
              <a:t>Growth; Could </a:t>
            </a:r>
            <a:r>
              <a:rPr lang="en-US" dirty="0"/>
              <a:t>be </a:t>
            </a:r>
            <a:r>
              <a:rPr lang="en-US" dirty="0" smtClean="0"/>
              <a:t>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5722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Rising Remittances Contribute Almost 10% to </a:t>
            </a:r>
            <a:r>
              <a:rPr lang="en-US" dirty="0" smtClean="0"/>
              <a:t>GDP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72579"/>
              </p:ext>
            </p:extLst>
          </p:nvPr>
        </p:nvGraphicFramePr>
        <p:xfrm>
          <a:off x="0" y="1574188"/>
          <a:ext cx="9144000" cy="528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2982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coming More Competitive Finish Line.jpe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82" y="1"/>
            <a:ext cx="1061817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0219"/>
            <a:ext cx="8229600" cy="946029"/>
          </a:xfrm>
        </p:spPr>
        <p:txBody>
          <a:bodyPr>
            <a:normAutofit/>
          </a:bodyPr>
          <a:lstStyle/>
          <a:p>
            <a:r>
              <a:rPr lang="en-US" dirty="0"/>
              <a:t>		Becoming More </a:t>
            </a:r>
            <a:r>
              <a:rPr lang="en-US" dirty="0" smtClean="0"/>
              <a:t>Competitive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2101"/>
              </p:ext>
            </p:extLst>
          </p:nvPr>
        </p:nvGraphicFramePr>
        <p:xfrm>
          <a:off x="8" y="725810"/>
          <a:ext cx="9143992" cy="6087390"/>
        </p:xfrm>
        <a:graphic>
          <a:graphicData uri="http://schemas.openxmlformats.org/drawingml/2006/table">
            <a:tbl>
              <a:tblPr/>
              <a:tblGrid>
                <a:gridCol w="1087989"/>
                <a:gridCol w="794598"/>
                <a:gridCol w="794598"/>
                <a:gridCol w="803094"/>
                <a:gridCol w="786102"/>
                <a:gridCol w="794598"/>
                <a:gridCol w="794598"/>
                <a:gridCol w="794598"/>
                <a:gridCol w="794598"/>
                <a:gridCol w="794598"/>
                <a:gridCol w="904621"/>
              </a:tblGrid>
              <a:tr h="45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Survey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Year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2013 Ranking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2014 Ranking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Trend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Previous ASEAN-6 Ranking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2014 ASEAN-6 Ranking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Trend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Date of Previous Press Release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(Est.) Date of Next Release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Sources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18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1. Best Countries for Business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 of 145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Dec. 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Dec.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Forbes Magazine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2. Fragile States Index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59 of 178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52 of 178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Deteriorated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Stable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Jun. 24,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Jun. 24,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Foreign Policy Magazine / The Fund for Peace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2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3. Index of Economic Freedom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97 of 177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89 of 178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/>
                        </a:rPr>
                        <a:t>Improved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Stable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Jan. 14,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Jan. 10-14,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Heritage Foundation / Wall Street Journal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2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 World Competitiveness Yearbook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 of 60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42 of 60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Deteriorated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5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Deteriorated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22-May-14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May 22-30,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International Institute of Management Development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5. International Property Rights Index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77 of 131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Removed from list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Sept.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Sept.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Property Rights Alliance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6. Corruption Perception Index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94 of 177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 smtClean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Dec. 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Dec.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Transparency International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7. Human Development Report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114 of 186 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(2012)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117 of 187     (2013)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Stable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       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(2012)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  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Stable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24-Jul-14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Mar. or July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United Nations Development </a:t>
                      </a:r>
                      <a:r>
                        <a:rPr lang="en-US" sz="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Programme</a:t>
                      </a:r>
                      <a:endParaRPr lang="en-US" sz="800" b="0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2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8. E-Government Readiness Survey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88 of 190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95 of 193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Deteriorated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      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/>
                        </a:rPr>
                        <a:t>Improved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Jun. 24,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Mar. or Jun. 2016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United Nations Public Administration Network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9. Doing Business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108</a:t>
                      </a:r>
                      <a:r>
                        <a:rPr lang="en-US" sz="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of 189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(2013-2014)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95 of 189   </a:t>
                      </a:r>
                      <a:r>
                        <a:rPr lang="en-US" sz="800" b="1" i="1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(2014-2015)</a:t>
                      </a:r>
                      <a:endParaRPr lang="en-US" sz="800" b="1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rebuchet MS"/>
                        </a:rPr>
                        <a:t>Improved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Stable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Oct. 29,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Oct. 23-30,2015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World Bank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10. Investing Across Borders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2010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N/A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Jul. 7, 2010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Before end of 2012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World Bank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11. Paying Taxes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131 of 189 </a:t>
                      </a:r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(2013-2014)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Nov. 19, 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Nov. 19-21,2014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World Bank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12. Global Competitiveness Report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59 of 148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52 of 144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/>
                        </a:rPr>
                        <a:t>Improved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Stable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Sept. 3,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Sept. 3-4,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World Economic Forum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13. Global Enabling Trade Report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2012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72 of 132</a:t>
                      </a:r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(2012)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64 of 138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/>
                        </a:rPr>
                        <a:t>Improved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/>
                        </a:rPr>
                        <a:t>Improved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25-Mar-14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Mar. or May, 2016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World Economic Forum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14. Travel &amp; Tourism Competitiveness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82 of 140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No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Update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Mar. 7, 2013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Mar. 2015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World Economic Forum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15. Environmental Performance Index</a:t>
                      </a:r>
                      <a:r>
                        <a:rPr lang="en-US" sz="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2012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 of 132 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117 of 178</a:t>
                      </a:r>
                      <a:r>
                        <a:rPr lang="en-US" sz="8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Deteriorated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 of 6 </a:t>
                      </a:r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(2012)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 of 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Deteriorated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Jan. 25, 2014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Jan. 25, 2016</a:t>
                      </a:r>
                    </a:p>
                  </a:txBody>
                  <a:tcPr marL="7014" marR="7014" marT="7014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Yale Center for Environmental Law and Policy</a:t>
                      </a:r>
                    </a:p>
                  </a:txBody>
                  <a:tcPr marL="7014" marR="7014" marT="701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Becoming More Competitiv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24754"/>
          <a:stretch/>
        </p:blipFill>
        <p:spPr>
          <a:xfrm>
            <a:off x="0" y="0"/>
            <a:ext cx="1248019" cy="7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892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36155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82519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807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42045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096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99547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OjcgvTc0ms3yy5xRyaPg"/>
  <p:tag name="RESIZE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6822</TotalTime>
  <Words>2476</Words>
  <Application>Microsoft Macintosh PowerPoint</Application>
  <PresentationFormat>On-screen Show (4:3)</PresentationFormat>
  <Paragraphs>588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Worksheet</vt:lpstr>
      <vt:lpstr>Economic Development in the Philippines: High Potential, Big Challenges, Wide Impact   </vt:lpstr>
      <vt:lpstr>Proposition:</vt:lpstr>
      <vt:lpstr>High Potential</vt:lpstr>
      <vt:lpstr>Strong GDP Growth; Could be Higher</vt:lpstr>
      <vt:lpstr>Rising Remittances Contribute Almost 10% to GDP</vt:lpstr>
      <vt:lpstr>  Becoming More Competitive</vt:lpstr>
      <vt:lpstr>PowerPoint Presentation</vt:lpstr>
      <vt:lpstr>PowerPoint Presentation</vt:lpstr>
      <vt:lpstr>PowerPoint Presentation</vt:lpstr>
      <vt:lpstr>Rising Foreign Direct Investment</vt:lpstr>
      <vt:lpstr>PowerPoint Presentation</vt:lpstr>
      <vt:lpstr>PowerPoint Presentation</vt:lpstr>
      <vt:lpstr>Philippines BPO 2013 Performance</vt:lpstr>
      <vt:lpstr>Manufacturing Growing </vt:lpstr>
      <vt:lpstr>Tourism Growth: Foreign </vt:lpstr>
      <vt:lpstr>Tourism Growth: Domestic </vt:lpstr>
      <vt:lpstr>Big Challenges: Poverty/Inclusive Growth</vt:lpstr>
      <vt:lpstr>Poverty (National Standard) Declining:  Trickle Down and CCT </vt:lpstr>
      <vt:lpstr>Investment in Human Capital/Social Infrastructure </vt:lpstr>
      <vt:lpstr>WEF Infrastructure Rankings, ASEAN-6,, 2013-14</vt:lpstr>
      <vt:lpstr>Congestion Challenges</vt:lpstr>
      <vt:lpstr>Investment in Physical Infrastructure</vt:lpstr>
      <vt:lpstr>Public Private Partnership Projects </vt:lpstr>
      <vt:lpstr>Two Low-Growth High Potential Sectors </vt:lpstr>
      <vt:lpstr>The Economy Should Be All About Jobs</vt:lpstr>
      <vt:lpstr>Policy Reforms</vt:lpstr>
      <vt:lpstr>More Policy Reforms</vt:lpstr>
      <vt:lpstr>Other Challenges</vt:lpstr>
      <vt:lpstr>Wide Impact: a Middle Income Economy and US partner</vt:lpstr>
      <vt:lpstr>Arangkada Advocacy Documents</vt:lpstr>
      <vt:lpstr>Arangkada Website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Development in the Philippines: High Potential, Big Challenges, Wide Impact </dc:title>
  <dc:creator>John Vincent C. Pimentel</dc:creator>
  <cp:lastModifiedBy>John Vincent C. Pimentel</cp:lastModifiedBy>
  <cp:revision>291</cp:revision>
  <dcterms:created xsi:type="dcterms:W3CDTF">2014-11-07T01:27:30Z</dcterms:created>
  <dcterms:modified xsi:type="dcterms:W3CDTF">2014-11-17T09:20:19Z</dcterms:modified>
</cp:coreProperties>
</file>